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9" d="100"/>
          <a:sy n="79" d="100"/>
        </p:scale>
        <p:origin x="82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99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presentation on Ireland's National AI Office. Today, we will explore how this office is at the forefront of promoting responsible AI innovation and regulation. Our focus is on building a trustworthy AI ecosystem that benefits industry, society, and fosters global collaboration. Through this initiative, Ireland aims to set high standards for ethical AI development and deployment, ensuring that AI technologies are safe, transparent, and beneficial for all.</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introduce the National AI Office, a groundbreaking initiative that will serve as both a regulator and enabler of artificial intelligence in Ireland. This office is a key part of our national AI strategy and will play a central role in shaping the future of AI in the country.
One of the primary responsibilities of the National AI Office will be to oversee compliance with the EU AI Act, ensuring that all AI developments within Ireland adhere to European standards and regulations. This regulatory role is crucial for maintaining high ethical and safety standards in AI deployment.
Beyond regulation, the Office will actively support companies, researchers, and public sector entities, providing guidance and resources to help them advance their AI projects effectively and responsibly.
Positioned at the heart of Ireland’s national AI strategy, the Office aims to create a cohesive framework that balances innovation with regulation. This will help foster an environment where AI can thrive safely and ethically.
Ultimately, the National AI Office is designed to accelerate Ireland’s path to becoming a global leader in AI. By promoting a trustworthy and secure AI ecosystem, it will help position Ireland prominently on the world stage in artificial intelligence.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establishment of a National AI Office provides centralized oversight of AI activities, helping to prevent duplication and confusion across different agencies. It serves as the single, authoritative point of contact for AI regulation and guidance, streamlining communication and decision-making processes.
This central office offers clear guidance to industry players, particularly benefiting small and medium-sized enterprises by reducing regulatory complexity. By delivering transparent leadership and consistent standards, it also helps to build and maintain public confidence in AI technologies.
Additionally, the office ensures that Ireland’s AI policies align with the evolving requirements of the EU AI Act and other global best practices. Overall, it underscores Ireland's strong commitment to leading the responsible adoption of AI, both nationally and on the international stage.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AI Office opens up several important opportunities. First, it provides practical guidance and resources specifically designed to help SMEs navigate the complexities of AI regulation, addressing the challenges they often face. 
Second, it supports the modernization of public sector services, aiming to enhance service delivery and reduce administrative bottlenecks for citizens and businesses alike. 
Third, the office promotes the ethical use of AI by fostering a culture grounded in strong ethics through comprehensive training, the development of standards, and maintaining a national Register of AI Systems. 
Fourth, it facilitates collaboration between universities, industry, and civil society, encouraging shared progress and innovation in AI development. 
Finally, the National AI Office plays a crucial role in strengthening Ireland’s global position, boosting its international reputation and influence, especially important as Ireland takes on the EU Presidency.</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several key challenges we face in effectively managing AI initiatives within the government.
First, there is a significant skills shortage. The Office requires a diverse team including engineers, ethicists, auditors, and inspectors to build the necessary capacity to address these complex issues.
Next, regulatory balance is critical. We must ensure that regulations protect citizens and society at large without hindering innovation and progress in AI technology.
Public trust is another major concern. Transparency in how we address challenges such as deepfakes, election security, and AI misuse is essential to maintaining confidence in these systems.
Cultural change within government departments is also needed. Agencies must be supported and encouraged to adopt AI technologies effectively and responsibly to realize their full benefits.
Funding stability plays a vital role as well. Instead of relying on short-term incremental budgets, we need long-term financial planning to support sustained AI development and oversight.
Finally, fast recruitment is necessary. We must streamline hiring processes to quickly bring in the specialized talent required, overcoming typical public sector delays.
Together, these points outline the complex environment we must navigate to successfully implement AI in government.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to launch the National AI Office is structured with clear timelines to ensure timely progress and implementation.
By mid-2025, the recruitment process will be completed, and the structural framework for the National AI Office will be established. This foundation is critical for organizing the office's operations and responsibilities.
Within the first six months after launch, we will publish the inaugural update to the national AI Strategy. This update will define the strategic direction for AI development and implementation across the country.
Within the first year, national AI guidelines will be issued. These guidelines will focus on key sectors such as schools, healthcare, and public administration to ensure ethical and effective use of AI technologies.
By early 2026, the office will open an operational AI testing sandbox. This sandbox will promote innovation while maintaining necessary regulatory oversight, providing a safe environment for AI development and experimentation.</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is playing a crucial role in transforming Ireland’s Life Sciences and MedTech sectors by enhancing research capabilities, improving diagnostics, and elevating patient care standards. In Public Health, AI helps reduce waiting times and optimize the use of resources through smart scheduling and diagnostic tools.
In addition, AI is boosting productivity across key sectors like retail, construction, tourism, and logistics by driving efficiencies. It is also supporting sustainability and productivity in agriculture through the application of intelligent data analysis and decision-making tools.
Beyond industry, AI is enriching Irish culture by advancing the preservation and development of the Irish language with cutting-edge tools. Moreover, in the Green Technology sector, AI innovations are helping manage smarter energy grids, particularly in connection with data centers, supporting Ireland’s sustainability goals.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Ireland's upcoming role in hosting the 2026 EU Presidency AI Summit. It will highlight Ireland as a global leader in trusted and ethical AI development, showcasing its commitment to AI ethics. The Summit will also draw attention to Ireland’s innovative startups, pioneering research, and the public sector’s contributions to AI. Attendees can expect demonstrations of practical AI applications across various sectors, including health, education, climate technology, and the creative industries. A key theme will be promoting EU-wide collaboration on AI regulation, addressing important issues such as cross-border enforcement, deepfake safeguards, and shared AI testing facilities. Additionally, Ireland will present its National AI Office model as an example that can be scaled for other small and medium-sized countries. Finally, the Summit aims to encourage investment and foster international partnerships, setting strategic global AI priorities for the next decade.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0" y="0"/>
            <a:ext cx="12192000" cy="6858000"/>
          </a:xfrm>
          <a:prstGeom prst="rect">
            <a:avLst/>
          </a:prstGeom>
          <a:blipFill>
            <a:blip r:embed="rId4"/>
            <a:srcRect/>
            <a:stretch>
              <a:fillRect t="-8317" b="-8317"/>
            </a:stretch>
          </a:blipFill>
          <a:ln/>
        </p:spPr>
        <p:txBody>
          <a:bodyPr wrap="square" lIns="0" tIns="0" rIns="0" bIns="0" rtlCol="0" anchor="ctr"/>
          <a:lstStyle/>
          <a:p>
            <a:pPr marL="0" indent="0">
              <a:buNone/>
            </a:pPr>
            <a:endParaRPr lang="en-US" dirty="0"/>
          </a:p>
        </p:txBody>
      </p:sp>
      <p:sp>
        <p:nvSpPr>
          <p:cNvPr id="5" name="Text 3"/>
          <p:cNvSpPr/>
          <p:nvPr/>
        </p:nvSpPr>
        <p:spPr>
          <a:xfrm>
            <a:off x="0" y="1200727"/>
            <a:ext cx="12192000" cy="5657273"/>
          </a:xfrm>
          <a:prstGeom prst="rect">
            <a:avLst/>
          </a:prstGeom>
          <a:gradFill>
            <a:gsLst>
              <a:gs pos="10000">
                <a:srgbClr val="000000">
                  <a:alpha val="100000"/>
                </a:srgbClr>
              </a:gs>
              <a:gs pos="90000">
                <a:srgbClr val="000000">
                  <a:alpha val="0"/>
                </a:srgbClr>
              </a:gs>
            </a:gsLst>
            <a:lin ang="16200000"/>
          </a:gradFill>
          <a:ln/>
        </p:spPr>
        <p:txBody>
          <a:bodyPr wrap="square" lIns="0" tIns="0" rIns="0" bIns="0" rtlCol="0" anchor="ctr"/>
          <a:lstStyle/>
          <a:p>
            <a:pPr marL="0" indent="0">
              <a:buNone/>
            </a:pPr>
            <a:endParaRPr lang="en-US" dirty="0"/>
          </a:p>
        </p:txBody>
      </p:sp>
      <p:sp>
        <p:nvSpPr>
          <p:cNvPr id="6" name="Text 4"/>
          <p:cNvSpPr/>
          <p:nvPr/>
        </p:nvSpPr>
        <p:spPr>
          <a:xfrm>
            <a:off x="640080" y="583475"/>
            <a:ext cx="1097280" cy="1097280"/>
          </a:xfrm>
          <a:prstGeom prst="rect">
            <a:avLst/>
          </a:prstGeom>
          <a:noFill/>
          <a:ln/>
        </p:spPr>
        <p:txBody>
          <a:bodyPr wrap="square" lIns="0" tIns="0" rIns="0" bIns="0" rtlCol="0" anchor="ctr"/>
          <a:lstStyle/>
          <a:p>
            <a:pPr marL="0" indent="0">
              <a:buNone/>
            </a:pPr>
            <a:endParaRPr lang="en-US" dirty="0"/>
          </a:p>
        </p:txBody>
      </p:sp>
      <p:sp>
        <p:nvSpPr>
          <p:cNvPr id="7" name="Text 5"/>
          <p:cNvSpPr/>
          <p:nvPr/>
        </p:nvSpPr>
        <p:spPr>
          <a:xfrm>
            <a:off x="0" y="5781093"/>
            <a:ext cx="12192000" cy="1076906"/>
          </a:xfrm>
          <a:prstGeom prst="rect">
            <a:avLst/>
          </a:prstGeom>
          <a:solidFill>
            <a:srgbClr val="1B1A14">
              <a:alpha val="30000"/>
            </a:srgbClr>
          </a:solidFill>
          <a:ln/>
        </p:spPr>
        <p:txBody>
          <a:bodyPr wrap="square" lIns="0" tIns="0" rIns="0" bIns="0" rtlCol="0" anchor="ctr"/>
          <a:lstStyle/>
          <a:p>
            <a:pPr marL="0" indent="0">
              <a:buNone/>
            </a:pPr>
            <a:endParaRPr lang="en-US" dirty="0"/>
          </a:p>
        </p:txBody>
      </p:sp>
      <p:sp>
        <p:nvSpPr>
          <p:cNvPr id="8" name="Text 6"/>
          <p:cNvSpPr/>
          <p:nvPr/>
        </p:nvSpPr>
        <p:spPr>
          <a:xfrm>
            <a:off x="640079" y="5446093"/>
            <a:ext cx="10018685" cy="325252"/>
          </a:xfrm>
          <a:prstGeom prst="rect">
            <a:avLst/>
          </a:prstGeom>
          <a:noFill/>
          <a:ln/>
        </p:spPr>
        <p:txBody>
          <a:bodyPr wrap="square" lIns="0" tIns="0" rIns="0" bIns="0" rtlCol="0" anchor="t"/>
          <a:lstStyle/>
          <a:p>
            <a:pPr marL="0" indent="0" algn="l">
              <a:lnSpc>
                <a:spcPct val="110000"/>
              </a:lnSpc>
              <a:spcBef>
                <a:spcPts val="1000"/>
              </a:spcBef>
              <a:buNone/>
            </a:pPr>
            <a:r>
              <a:rPr lang="en-US" sz="1800" dirty="0">
                <a:solidFill>
                  <a:srgbClr val="FFFFFF"/>
                </a:solidFill>
                <a:latin typeface="Raleway" pitchFamily="34" charset="0"/>
                <a:ea typeface="Raleway" pitchFamily="34" charset="-122"/>
                <a:cs typeface="Raleway" pitchFamily="34" charset="-120"/>
              </a:rPr>
              <a:t>Building a Trustworthy AI Ecosystem for Industry, Society, and Global Collaboration</a:t>
            </a:r>
            <a:endParaRPr lang="en-US" sz="1800" dirty="0"/>
          </a:p>
          <a:p>
            <a:pPr marL="0" indent="0" algn="l">
              <a:lnSpc>
                <a:spcPct val="110000"/>
              </a:lnSpc>
              <a:spcBef>
                <a:spcPts val="1000"/>
              </a:spcBef>
              <a:buNone/>
            </a:pPr>
            <a:r>
              <a:rPr lang="en-US" sz="1800" b="1" dirty="0">
                <a:solidFill>
                  <a:srgbClr val="FFFFFF"/>
                </a:solidFill>
                <a:latin typeface="Raleway" pitchFamily="34" charset="0"/>
                <a:ea typeface="Raleway" pitchFamily="34" charset="-122"/>
                <a:cs typeface="Raleway" pitchFamily="34" charset="-120"/>
              </a:rPr>
              <a:t>Wearing the Green Jersey!</a:t>
            </a:r>
          </a:p>
          <a:p>
            <a:pPr marL="0" indent="0" algn="l">
              <a:lnSpc>
                <a:spcPct val="110000"/>
              </a:lnSpc>
              <a:spcBef>
                <a:spcPts val="1000"/>
              </a:spcBef>
              <a:buNone/>
            </a:pPr>
            <a:r>
              <a:rPr lang="en-US" b="1" dirty="0">
                <a:solidFill>
                  <a:srgbClr val="FFFFFF"/>
                </a:solidFill>
                <a:latin typeface="Raleway" pitchFamily="34" charset="0"/>
              </a:rPr>
              <a:t>Naoise Ó Cearúil TD – Fianna </a:t>
            </a:r>
            <a:r>
              <a:rPr lang="en-US" b="1" dirty="0" err="1">
                <a:solidFill>
                  <a:srgbClr val="FFFFFF"/>
                </a:solidFill>
                <a:latin typeface="Raleway" pitchFamily="34" charset="0"/>
              </a:rPr>
              <a:t>Fáil</a:t>
            </a:r>
            <a:r>
              <a:rPr lang="en-US" b="1" dirty="0">
                <a:solidFill>
                  <a:srgbClr val="FFFFFF"/>
                </a:solidFill>
                <a:latin typeface="Raleway" pitchFamily="34" charset="0"/>
              </a:rPr>
              <a:t> Spokesperson on Artificial Intelligence </a:t>
            </a:r>
            <a:endParaRPr lang="en-US" sz="1800" dirty="0"/>
          </a:p>
        </p:txBody>
      </p:sp>
      <p:sp>
        <p:nvSpPr>
          <p:cNvPr id="9" name="Text 7"/>
          <p:cNvSpPr/>
          <p:nvPr/>
        </p:nvSpPr>
        <p:spPr>
          <a:xfrm>
            <a:off x="640080" y="2748478"/>
            <a:ext cx="10911840" cy="2602018"/>
          </a:xfrm>
          <a:prstGeom prst="rect">
            <a:avLst/>
          </a:prstGeom>
          <a:noFill/>
          <a:ln/>
        </p:spPr>
        <p:txBody>
          <a:bodyPr wrap="square" lIns="0" tIns="0" rIns="0" bIns="0" rtlCol="0" anchor="b"/>
          <a:lstStyle/>
          <a:p>
            <a:pPr marL="0" indent="0" algn="l">
              <a:lnSpc>
                <a:spcPct val="100000"/>
              </a:lnSpc>
              <a:spcBef>
                <a:spcPts val="949"/>
              </a:spcBef>
              <a:buNone/>
            </a:pPr>
            <a:r>
              <a:rPr lang="en-US" sz="5691" dirty="0">
                <a:solidFill>
                  <a:srgbClr val="FFFFFF"/>
                </a:solidFill>
                <a:latin typeface="Franklin Gothic Heavy" panose="020B0903020102020204" pitchFamily="34" charset="0"/>
                <a:ea typeface="Lexend Black" pitchFamily="34" charset="-122"/>
                <a:cs typeface="Lexend Black" pitchFamily="34" charset="-120"/>
              </a:rPr>
              <a:t>Ireland's National AI Office: Leading Responsible AI Innovation and Regulation</a:t>
            </a:r>
            <a:endParaRPr lang="en-US" sz="5691" dirty="0">
              <a:latin typeface="Franklin Gothic Heavy" panose="020B0903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40080" y="647700"/>
            <a:ext cx="9812020" cy="823389"/>
          </a:xfrm>
          <a:prstGeom prst="rect">
            <a:avLst/>
          </a:prstGeom>
          <a:noFill/>
          <a:ln/>
        </p:spPr>
        <p:txBody>
          <a:bodyPr wrap="square" lIns="0" tIns="0" rIns="0" bIns="0" rtlCol="0" anchor="t"/>
          <a:lstStyle/>
          <a:p>
            <a:pPr marL="0" indent="0" algn="l">
              <a:lnSpc>
                <a:spcPct val="90000"/>
              </a:lnSpc>
              <a:buNone/>
            </a:pPr>
            <a:r>
              <a:rPr lang="en-US" sz="2997" dirty="0">
                <a:solidFill>
                  <a:srgbClr val="000000"/>
                </a:solidFill>
                <a:latin typeface="Lexend Black" pitchFamily="34" charset="0"/>
                <a:ea typeface="Lexend Black" pitchFamily="34" charset="-122"/>
                <a:cs typeface="Lexend Black" pitchFamily="34" charset="-120"/>
              </a:rPr>
              <a:t>Introducing the National AI Office (ONIS):</a:t>
            </a:r>
            <a:endParaRPr lang="en-US" sz="2997" dirty="0"/>
          </a:p>
          <a:p>
            <a:pPr marL="0" indent="0" algn="l">
              <a:lnSpc>
                <a:spcPct val="90000"/>
              </a:lnSpc>
              <a:buNone/>
            </a:pPr>
            <a:r>
              <a:rPr lang="en-US" sz="2997" dirty="0">
                <a:solidFill>
                  <a:srgbClr val="000000"/>
                </a:solidFill>
                <a:latin typeface="Lexend Black" pitchFamily="34" charset="0"/>
                <a:ea typeface="Lexend Black" pitchFamily="34" charset="-122"/>
                <a:cs typeface="Lexend Black" pitchFamily="34" charset="-120"/>
              </a:rPr>
              <a:t>Ireland’s AI Future Starts Here</a:t>
            </a:r>
            <a:endParaRPr lang="en-US" sz="2997" dirty="0"/>
          </a:p>
        </p:txBody>
      </p:sp>
      <p:sp>
        <p:nvSpPr>
          <p:cNvPr id="5" name="Text 3"/>
          <p:cNvSpPr/>
          <p:nvPr/>
        </p:nvSpPr>
        <p:spPr>
          <a:xfrm>
            <a:off x="4037326" y="4225257"/>
            <a:ext cx="365760" cy="365760"/>
          </a:xfrm>
          <a:custGeom>
            <a:avLst/>
            <a:gdLst/>
            <a:ahLst/>
            <a:cxnLst/>
            <a:rect l="l" t="t" r="r" b="b"/>
            <a:pathLst>
              <a:path w="365760" h="365760">
                <a:moveTo>
                  <a:pt x="182880" y="331470"/>
                </a:moveTo>
                <a:cubicBezTo>
                  <a:pt x="188165" y="331470"/>
                  <a:pt x="202167" y="326327"/>
                  <a:pt x="216885" y="296895"/>
                </a:cubicBezTo>
                <a:cubicBezTo>
                  <a:pt x="223172" y="284250"/>
                  <a:pt x="228600" y="268892"/>
                  <a:pt x="232601" y="251460"/>
                </a:cubicBezTo>
                <a:lnTo>
                  <a:pt x="133162" y="251460"/>
                </a:lnTo>
                <a:cubicBezTo>
                  <a:pt x="137164" y="268892"/>
                  <a:pt x="142592" y="284250"/>
                  <a:pt x="148879" y="296895"/>
                </a:cubicBezTo>
                <a:cubicBezTo>
                  <a:pt x="163593" y="326327"/>
                  <a:pt x="177598" y="331470"/>
                  <a:pt x="182884" y="331470"/>
                </a:cubicBezTo>
                <a:lnTo>
                  <a:pt x="182880" y="331470"/>
                </a:lnTo>
                <a:moveTo>
                  <a:pt x="127515" y="217170"/>
                </a:moveTo>
                <a:lnTo>
                  <a:pt x="238241" y="217170"/>
                </a:lnTo>
                <a:cubicBezTo>
                  <a:pt x="239386" y="206241"/>
                  <a:pt x="240026" y="194738"/>
                  <a:pt x="240026" y="182880"/>
                </a:cubicBezTo>
                <a:cubicBezTo>
                  <a:pt x="240026" y="171022"/>
                  <a:pt x="239383" y="159519"/>
                  <a:pt x="238241" y="148590"/>
                </a:cubicBezTo>
                <a:lnTo>
                  <a:pt x="127515" y="148590"/>
                </a:lnTo>
                <a:cubicBezTo>
                  <a:pt x="126374" y="159519"/>
                  <a:pt x="125730" y="171022"/>
                  <a:pt x="125730" y="182880"/>
                </a:cubicBezTo>
                <a:cubicBezTo>
                  <a:pt x="125730" y="194738"/>
                  <a:pt x="126374" y="206241"/>
                  <a:pt x="127515" y="217170"/>
                </a:cubicBezTo>
                <a:moveTo>
                  <a:pt x="133159" y="114300"/>
                </a:moveTo>
                <a:lnTo>
                  <a:pt x="232601" y="114300"/>
                </a:lnTo>
                <a:cubicBezTo>
                  <a:pt x="228600" y="96868"/>
                  <a:pt x="223172" y="81510"/>
                  <a:pt x="216885" y="68865"/>
                </a:cubicBezTo>
                <a:cubicBezTo>
                  <a:pt x="202170" y="39433"/>
                  <a:pt x="188165" y="34290"/>
                  <a:pt x="182880" y="34290"/>
                </a:cubicBezTo>
                <a:cubicBezTo>
                  <a:pt x="177595" y="34290"/>
                  <a:pt x="163593" y="39433"/>
                  <a:pt x="148875" y="68865"/>
                </a:cubicBezTo>
                <a:cubicBezTo>
                  <a:pt x="142588" y="81510"/>
                  <a:pt x="137160" y="96868"/>
                  <a:pt x="133158" y="114300"/>
                </a:cubicBezTo>
                <a:lnTo>
                  <a:pt x="133159" y="114300"/>
                </a:lnTo>
                <a:moveTo>
                  <a:pt x="272678" y="148590"/>
                </a:moveTo>
                <a:cubicBezTo>
                  <a:pt x="273749" y="159662"/>
                  <a:pt x="274250" y="171165"/>
                  <a:pt x="274250" y="182880"/>
                </a:cubicBezTo>
                <a:cubicBezTo>
                  <a:pt x="274250" y="194595"/>
                  <a:pt x="273680" y="206098"/>
                  <a:pt x="272678" y="217170"/>
                </a:cubicBezTo>
                <a:lnTo>
                  <a:pt x="327469" y="217170"/>
                </a:lnTo>
                <a:cubicBezTo>
                  <a:pt x="330040" y="206168"/>
                  <a:pt x="331470" y="194668"/>
                  <a:pt x="331470" y="182880"/>
                </a:cubicBezTo>
                <a:cubicBezTo>
                  <a:pt x="331470" y="171092"/>
                  <a:pt x="330113" y="159592"/>
                  <a:pt x="327469" y="148590"/>
                </a:cubicBezTo>
                <a:lnTo>
                  <a:pt x="272678" y="148590"/>
                </a:lnTo>
                <a:moveTo>
                  <a:pt x="314682" y="114300"/>
                </a:moveTo>
                <a:cubicBezTo>
                  <a:pt x="299393" y="84940"/>
                  <a:pt x="274605" y="61364"/>
                  <a:pt x="244386" y="47578"/>
                </a:cubicBezTo>
                <a:cubicBezTo>
                  <a:pt x="254459" y="65866"/>
                  <a:pt x="262458" y="88653"/>
                  <a:pt x="267674" y="114300"/>
                </a:cubicBezTo>
                <a:lnTo>
                  <a:pt x="314751" y="114300"/>
                </a:lnTo>
                <a:lnTo>
                  <a:pt x="314682" y="114300"/>
                </a:lnTo>
                <a:moveTo>
                  <a:pt x="98013" y="114300"/>
                </a:moveTo>
                <a:cubicBezTo>
                  <a:pt x="103228" y="88653"/>
                  <a:pt x="111228" y="65936"/>
                  <a:pt x="121301" y="47578"/>
                </a:cubicBezTo>
                <a:cubicBezTo>
                  <a:pt x="91082" y="61367"/>
                  <a:pt x="66294" y="84940"/>
                  <a:pt x="51005" y="114300"/>
                </a:cubicBezTo>
                <a:lnTo>
                  <a:pt x="98082" y="114300"/>
                </a:lnTo>
                <a:lnTo>
                  <a:pt x="98013" y="114300"/>
                </a:lnTo>
                <a:moveTo>
                  <a:pt x="38291" y="148590"/>
                </a:moveTo>
                <a:cubicBezTo>
                  <a:pt x="35720" y="159592"/>
                  <a:pt x="34290" y="171092"/>
                  <a:pt x="34290" y="182880"/>
                </a:cubicBezTo>
                <a:cubicBezTo>
                  <a:pt x="34290" y="194668"/>
                  <a:pt x="35647" y="206168"/>
                  <a:pt x="38291" y="217170"/>
                </a:cubicBezTo>
                <a:lnTo>
                  <a:pt x="93082" y="217170"/>
                </a:lnTo>
                <a:cubicBezTo>
                  <a:pt x="92011" y="206098"/>
                  <a:pt x="91510" y="194595"/>
                  <a:pt x="91510" y="182880"/>
                </a:cubicBezTo>
                <a:cubicBezTo>
                  <a:pt x="91510" y="171165"/>
                  <a:pt x="92080" y="159662"/>
                  <a:pt x="93082" y="148590"/>
                </a:cubicBezTo>
                <a:lnTo>
                  <a:pt x="38291" y="148590"/>
                </a:lnTo>
                <a:moveTo>
                  <a:pt x="244386" y="318182"/>
                </a:moveTo>
                <a:cubicBezTo>
                  <a:pt x="274605" y="304393"/>
                  <a:pt x="299393" y="280820"/>
                  <a:pt x="314682" y="251460"/>
                </a:cubicBezTo>
                <a:lnTo>
                  <a:pt x="267605" y="251460"/>
                </a:lnTo>
                <a:cubicBezTo>
                  <a:pt x="262389" y="277107"/>
                  <a:pt x="254390" y="299824"/>
                  <a:pt x="244317" y="318182"/>
                </a:cubicBezTo>
                <a:lnTo>
                  <a:pt x="244386" y="318182"/>
                </a:lnTo>
                <a:moveTo>
                  <a:pt x="121374" y="318182"/>
                </a:moveTo>
                <a:cubicBezTo>
                  <a:pt x="111301" y="299894"/>
                  <a:pt x="103302" y="277107"/>
                  <a:pt x="98086" y="251460"/>
                </a:cubicBezTo>
                <a:lnTo>
                  <a:pt x="51009" y="251460"/>
                </a:lnTo>
                <a:cubicBezTo>
                  <a:pt x="66298" y="280820"/>
                  <a:pt x="91085" y="304396"/>
                  <a:pt x="121304" y="318182"/>
                </a:cubicBezTo>
                <a:lnTo>
                  <a:pt x="121374" y="318182"/>
                </a:lnTo>
                <a:moveTo>
                  <a:pt x="182880" y="365760"/>
                </a:moveTo>
                <a:cubicBezTo>
                  <a:pt x="81879" y="365760"/>
                  <a:pt x="0" y="283881"/>
                  <a:pt x="0" y="182880"/>
                </a:cubicBezTo>
                <a:cubicBezTo>
                  <a:pt x="0" y="81879"/>
                  <a:pt x="81879" y="0"/>
                  <a:pt x="182880" y="0"/>
                </a:cubicBezTo>
                <a:cubicBezTo>
                  <a:pt x="283881" y="0"/>
                  <a:pt x="365760" y="81879"/>
                  <a:pt x="365760" y="182880"/>
                </a:cubicBezTo>
                <a:cubicBezTo>
                  <a:pt x="365760" y="283881"/>
                  <a:pt x="283881" y="365760"/>
                  <a:pt x="182880" y="365760"/>
                </a:cubicBezTo>
              </a:path>
            </a:pathLst>
          </a:custGeom>
          <a:solidFill>
            <a:srgbClr val="000000"/>
          </a:solidFill>
          <a:ln/>
        </p:spPr>
        <p:txBody>
          <a:bodyPr wrap="square" lIns="0" tIns="0" rIns="0" bIns="0" rtlCol="0" anchor="ctr"/>
          <a:lstStyle/>
          <a:p>
            <a:pPr marL="0" indent="0">
              <a:buNone/>
            </a:pPr>
            <a:endParaRPr lang="en-US" dirty="0"/>
          </a:p>
        </p:txBody>
      </p:sp>
      <p:sp>
        <p:nvSpPr>
          <p:cNvPr id="6" name="Text 4"/>
          <p:cNvSpPr/>
          <p:nvPr/>
        </p:nvSpPr>
        <p:spPr>
          <a:xfrm>
            <a:off x="4037326" y="5303520"/>
            <a:ext cx="301752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The National AI Office is designed to accelerate Ireland’s journey to global AI prominence while fostering a safe and trustworthy AI ecosystem.</a:t>
            </a:r>
            <a:endParaRPr lang="en-US" sz="1167" dirty="0"/>
          </a:p>
        </p:txBody>
      </p:sp>
      <p:sp>
        <p:nvSpPr>
          <p:cNvPr id="7" name="Text 5"/>
          <p:cNvSpPr/>
          <p:nvPr/>
        </p:nvSpPr>
        <p:spPr>
          <a:xfrm>
            <a:off x="4037329" y="4756588"/>
            <a:ext cx="3017520" cy="457200"/>
          </a:xfrm>
          <a:prstGeom prst="rect">
            <a:avLst/>
          </a:prstGeom>
          <a:noFill/>
          <a:ln/>
        </p:spPr>
        <p:txBody>
          <a:bodyPr wrap="square" lIns="0" tIns="0" rIns="0" bIns="0" rtlCol="0" anchor="t"/>
          <a:lstStyle/>
          <a:p>
            <a:pPr marL="0" indent="0" algn="l">
              <a:lnSpc>
                <a:spcPct val="120000"/>
              </a:lnSpc>
              <a:spcBef>
                <a:spcPts val="754"/>
              </a:spcBef>
              <a:buNone/>
            </a:pPr>
            <a:r>
              <a:rPr lang="en-US" sz="1357" b="1" dirty="0">
                <a:solidFill>
                  <a:srgbClr val="000000"/>
                </a:solidFill>
                <a:latin typeface="Raleway" pitchFamily="34" charset="0"/>
                <a:ea typeface="Raleway" pitchFamily="34" charset="-122"/>
                <a:cs typeface="Raleway" pitchFamily="34" charset="-120"/>
              </a:rPr>
              <a:t>Global AI Prominence</a:t>
            </a:r>
            <a:endParaRPr lang="en-US" sz="1357" dirty="0"/>
          </a:p>
        </p:txBody>
      </p:sp>
      <p:sp>
        <p:nvSpPr>
          <p:cNvPr id="8" name="Text 6"/>
          <p:cNvSpPr/>
          <p:nvPr/>
        </p:nvSpPr>
        <p:spPr>
          <a:xfrm>
            <a:off x="640080" y="5303520"/>
            <a:ext cx="301752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Positioned centrally within Ireland's national AI strategy, the Office aims to foster coherent innovation and regulation within the country.</a:t>
            </a:r>
            <a:endParaRPr lang="en-US" sz="1167" dirty="0"/>
          </a:p>
        </p:txBody>
      </p:sp>
      <p:sp>
        <p:nvSpPr>
          <p:cNvPr id="9" name="Text 7"/>
          <p:cNvSpPr/>
          <p:nvPr/>
        </p:nvSpPr>
        <p:spPr>
          <a:xfrm>
            <a:off x="640083" y="4756588"/>
            <a:ext cx="3017520" cy="457200"/>
          </a:xfrm>
          <a:prstGeom prst="rect">
            <a:avLst/>
          </a:prstGeom>
          <a:noFill/>
          <a:ln/>
        </p:spPr>
        <p:txBody>
          <a:bodyPr wrap="square" lIns="0" tIns="0" rIns="0" bIns="0" rtlCol="0" anchor="t"/>
          <a:lstStyle/>
          <a:p>
            <a:pPr marL="0" indent="0" algn="l">
              <a:lnSpc>
                <a:spcPct val="120000"/>
              </a:lnSpc>
              <a:spcBef>
                <a:spcPts val="754"/>
              </a:spcBef>
              <a:buNone/>
            </a:pPr>
            <a:r>
              <a:rPr lang="en-US" sz="1357" b="1" dirty="0">
                <a:solidFill>
                  <a:srgbClr val="000000"/>
                </a:solidFill>
                <a:latin typeface="Raleway" pitchFamily="34" charset="0"/>
                <a:ea typeface="Raleway" pitchFamily="34" charset="-122"/>
                <a:cs typeface="Raleway" pitchFamily="34" charset="-120"/>
              </a:rPr>
              <a:t>Position within National AI Strategy</a:t>
            </a:r>
            <a:endParaRPr lang="en-US" sz="1357" dirty="0"/>
          </a:p>
        </p:txBody>
      </p:sp>
      <p:sp>
        <p:nvSpPr>
          <p:cNvPr id="10" name="Text 8"/>
          <p:cNvSpPr/>
          <p:nvPr/>
        </p:nvSpPr>
        <p:spPr>
          <a:xfrm>
            <a:off x="685444" y="4225257"/>
            <a:ext cx="275032" cy="365760"/>
          </a:xfrm>
          <a:custGeom>
            <a:avLst/>
            <a:gdLst/>
            <a:ahLst/>
            <a:cxnLst/>
            <a:rect l="l" t="t" r="r" b="b"/>
            <a:pathLst>
              <a:path w="275032" h="365760">
                <a:moveTo>
                  <a:pt x="229696" y="178484"/>
                </a:moveTo>
                <a:cubicBezTo>
                  <a:pt x="222176" y="196245"/>
                  <a:pt x="211502" y="215872"/>
                  <a:pt x="199255" y="235710"/>
                </a:cubicBezTo>
                <a:cubicBezTo>
                  <a:pt x="178914" y="268801"/>
                  <a:pt x="155278" y="300816"/>
                  <a:pt x="137516" y="323518"/>
                </a:cubicBezTo>
                <a:cubicBezTo>
                  <a:pt x="119754" y="300742"/>
                  <a:pt x="96118" y="268797"/>
                  <a:pt x="75777" y="235710"/>
                </a:cubicBezTo>
                <a:cubicBezTo>
                  <a:pt x="63530" y="215871"/>
                  <a:pt x="52858" y="196245"/>
                  <a:pt x="45336" y="178484"/>
                </a:cubicBezTo>
                <a:cubicBezTo>
                  <a:pt x="37602" y="160148"/>
                  <a:pt x="34379" y="146395"/>
                  <a:pt x="34379" y="137515"/>
                </a:cubicBezTo>
                <a:cubicBezTo>
                  <a:pt x="34379" y="80573"/>
                  <a:pt x="80576" y="34378"/>
                  <a:pt x="137516" y="34378"/>
                </a:cubicBezTo>
                <a:cubicBezTo>
                  <a:pt x="194456" y="34378"/>
                  <a:pt x="240653" y="80573"/>
                  <a:pt x="240653" y="137515"/>
                </a:cubicBezTo>
                <a:cubicBezTo>
                  <a:pt x="240653" y="146395"/>
                  <a:pt x="237429" y="160148"/>
                  <a:pt x="229696" y="178484"/>
                </a:cubicBezTo>
                <a:lnTo>
                  <a:pt x="229696" y="178484"/>
                </a:lnTo>
                <a:moveTo>
                  <a:pt x="154491" y="357541"/>
                </a:moveTo>
                <a:cubicBezTo>
                  <a:pt x="191232" y="311558"/>
                  <a:pt x="275032" y="200115"/>
                  <a:pt x="275032" y="137515"/>
                </a:cubicBezTo>
                <a:cubicBezTo>
                  <a:pt x="275032" y="61594"/>
                  <a:pt x="213436" y="0"/>
                  <a:pt x="137516" y="0"/>
                </a:cubicBezTo>
                <a:cubicBezTo>
                  <a:pt x="61596" y="0"/>
                  <a:pt x="0" y="61594"/>
                  <a:pt x="0" y="137515"/>
                </a:cubicBezTo>
                <a:cubicBezTo>
                  <a:pt x="0" y="200115"/>
                  <a:pt x="83799" y="311558"/>
                  <a:pt x="120541" y="357541"/>
                </a:cubicBezTo>
                <a:cubicBezTo>
                  <a:pt x="129350" y="368499"/>
                  <a:pt x="145682" y="368499"/>
                  <a:pt x="154491" y="357541"/>
                </a:cubicBez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7434578" y="3208657"/>
            <a:ext cx="301752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The Office will provide essential support to companies, researchers, and the public sector in their AI-related initiatives.</a:t>
            </a:r>
            <a:endParaRPr lang="en-US" sz="1167" dirty="0"/>
          </a:p>
        </p:txBody>
      </p:sp>
      <p:sp>
        <p:nvSpPr>
          <p:cNvPr id="12" name="Text 10"/>
          <p:cNvSpPr/>
          <p:nvPr/>
        </p:nvSpPr>
        <p:spPr>
          <a:xfrm>
            <a:off x="7434580" y="2661725"/>
            <a:ext cx="3017520" cy="457200"/>
          </a:xfrm>
          <a:prstGeom prst="rect">
            <a:avLst/>
          </a:prstGeom>
          <a:noFill/>
          <a:ln/>
        </p:spPr>
        <p:txBody>
          <a:bodyPr wrap="square" lIns="0" tIns="0" rIns="0" bIns="0" rtlCol="0" anchor="t"/>
          <a:lstStyle/>
          <a:p>
            <a:pPr marL="0" indent="0" algn="l">
              <a:lnSpc>
                <a:spcPct val="120000"/>
              </a:lnSpc>
              <a:spcBef>
                <a:spcPts val="754"/>
              </a:spcBef>
              <a:buNone/>
            </a:pPr>
            <a:r>
              <a:rPr lang="en-US" sz="1357" b="1" dirty="0">
                <a:solidFill>
                  <a:srgbClr val="000000"/>
                </a:solidFill>
                <a:latin typeface="Raleway" pitchFamily="34" charset="0"/>
                <a:ea typeface="Raleway" pitchFamily="34" charset="-122"/>
                <a:cs typeface="Raleway" pitchFamily="34" charset="-120"/>
              </a:rPr>
              <a:t>Support for AI Stakeholders</a:t>
            </a:r>
            <a:endParaRPr lang="en-US" sz="1357" dirty="0"/>
          </a:p>
        </p:txBody>
      </p:sp>
      <p:sp>
        <p:nvSpPr>
          <p:cNvPr id="13" name="Text 11"/>
          <p:cNvSpPr/>
          <p:nvPr/>
        </p:nvSpPr>
        <p:spPr>
          <a:xfrm>
            <a:off x="7434581" y="2191468"/>
            <a:ext cx="365760" cy="220463"/>
          </a:xfrm>
          <a:custGeom>
            <a:avLst/>
            <a:gdLst/>
            <a:ahLst/>
            <a:cxnLst/>
            <a:rect l="l" t="t" r="r" b="b"/>
            <a:pathLst>
              <a:path w="365760" h="220463">
                <a:moveTo>
                  <a:pt x="155561" y="344"/>
                </a:moveTo>
                <a:lnTo>
                  <a:pt x="126359" y="29549"/>
                </a:lnTo>
                <a:cubicBezTo>
                  <a:pt x="117614" y="31950"/>
                  <a:pt x="109501" y="36350"/>
                  <a:pt x="102643" y="42408"/>
                </a:cubicBezTo>
                <a:lnTo>
                  <a:pt x="87442" y="55953"/>
                </a:lnTo>
                <a:cubicBezTo>
                  <a:pt x="81612" y="61154"/>
                  <a:pt x="74011" y="64011"/>
                  <a:pt x="66181" y="64011"/>
                </a:cubicBezTo>
                <a:lnTo>
                  <a:pt x="54864" y="64011"/>
                </a:lnTo>
                <a:lnTo>
                  <a:pt x="54864" y="137163"/>
                </a:lnTo>
                <a:cubicBezTo>
                  <a:pt x="66521" y="137507"/>
                  <a:pt x="77611" y="142249"/>
                  <a:pt x="85895" y="150536"/>
                </a:cubicBezTo>
                <a:lnTo>
                  <a:pt x="106239" y="170881"/>
                </a:lnTo>
                <a:lnTo>
                  <a:pt x="110240" y="174882"/>
                </a:lnTo>
                <a:lnTo>
                  <a:pt x="110240" y="174882"/>
                </a:lnTo>
                <a:lnTo>
                  <a:pt x="125672" y="190312"/>
                </a:lnTo>
                <a:cubicBezTo>
                  <a:pt x="129216" y="193855"/>
                  <a:pt x="135046" y="193855"/>
                  <a:pt x="138586" y="190312"/>
                </a:cubicBezTo>
                <a:cubicBezTo>
                  <a:pt x="139559" y="189340"/>
                  <a:pt x="140302" y="188198"/>
                  <a:pt x="140701" y="186997"/>
                </a:cubicBezTo>
                <a:cubicBezTo>
                  <a:pt x="142303" y="182596"/>
                  <a:pt x="146015" y="179280"/>
                  <a:pt x="150587" y="178253"/>
                </a:cubicBezTo>
                <a:cubicBezTo>
                  <a:pt x="155159" y="177223"/>
                  <a:pt x="159958" y="178597"/>
                  <a:pt x="163275" y="181968"/>
                </a:cubicBezTo>
                <a:lnTo>
                  <a:pt x="169449" y="188026"/>
                </a:lnTo>
                <a:cubicBezTo>
                  <a:pt x="176080" y="194655"/>
                  <a:pt x="186823" y="194655"/>
                  <a:pt x="193396" y="188026"/>
                </a:cubicBezTo>
                <a:cubicBezTo>
                  <a:pt x="196483" y="184939"/>
                  <a:pt x="198140" y="180998"/>
                  <a:pt x="198311" y="176939"/>
                </a:cubicBezTo>
                <a:cubicBezTo>
                  <a:pt x="198538" y="171910"/>
                  <a:pt x="201512" y="167452"/>
                  <a:pt x="206084" y="165281"/>
                </a:cubicBezTo>
                <a:cubicBezTo>
                  <a:pt x="210656" y="163109"/>
                  <a:pt x="215970" y="163566"/>
                  <a:pt x="220027" y="166480"/>
                </a:cubicBezTo>
                <a:cubicBezTo>
                  <a:pt x="225400" y="170310"/>
                  <a:pt x="232887" y="169796"/>
                  <a:pt x="237686" y="164994"/>
                </a:cubicBezTo>
                <a:cubicBezTo>
                  <a:pt x="243059" y="159622"/>
                  <a:pt x="243059" y="150935"/>
                  <a:pt x="237686" y="145620"/>
                </a:cubicBezTo>
                <a:lnTo>
                  <a:pt x="194365" y="102301"/>
                </a:lnTo>
                <a:lnTo>
                  <a:pt x="173904" y="121162"/>
                </a:lnTo>
                <a:cubicBezTo>
                  <a:pt x="158301" y="135565"/>
                  <a:pt x="134358" y="135792"/>
                  <a:pt x="118470" y="121675"/>
                </a:cubicBezTo>
                <a:cubicBezTo>
                  <a:pt x="100354" y="105560"/>
                  <a:pt x="99951" y="77442"/>
                  <a:pt x="117555" y="60810"/>
                </a:cubicBezTo>
                <a:lnTo>
                  <a:pt x="157617" y="22977"/>
                </a:lnTo>
                <a:cubicBezTo>
                  <a:pt x="173275" y="8232"/>
                  <a:pt x="193963" y="2"/>
                  <a:pt x="215509" y="2"/>
                </a:cubicBezTo>
                <a:cubicBezTo>
                  <a:pt x="236142" y="2"/>
                  <a:pt x="256087" y="7604"/>
                  <a:pt x="271460" y="21261"/>
                </a:cubicBezTo>
                <a:lnTo>
                  <a:pt x="288661" y="36577"/>
                </a:lnTo>
                <a:lnTo>
                  <a:pt x="310892" y="36577"/>
                </a:lnTo>
                <a:lnTo>
                  <a:pt x="333752" y="36577"/>
                </a:lnTo>
                <a:lnTo>
                  <a:pt x="356612" y="36577"/>
                </a:lnTo>
                <a:cubicBezTo>
                  <a:pt x="361641" y="36577"/>
                  <a:pt x="365756" y="40691"/>
                  <a:pt x="365756" y="45722"/>
                </a:cubicBezTo>
                <a:lnTo>
                  <a:pt x="365756" y="164593"/>
                </a:lnTo>
                <a:cubicBezTo>
                  <a:pt x="365756" y="174708"/>
                  <a:pt x="357585" y="182880"/>
                  <a:pt x="347468" y="182880"/>
                </a:cubicBezTo>
                <a:lnTo>
                  <a:pt x="329180" y="182880"/>
                </a:lnTo>
                <a:cubicBezTo>
                  <a:pt x="322436" y="182880"/>
                  <a:pt x="316492" y="179223"/>
                  <a:pt x="313350" y="173736"/>
                </a:cubicBezTo>
                <a:lnTo>
                  <a:pt x="264829" y="173736"/>
                </a:lnTo>
                <a:cubicBezTo>
                  <a:pt x="262886" y="177565"/>
                  <a:pt x="260315" y="181223"/>
                  <a:pt x="257115" y="184424"/>
                </a:cubicBezTo>
                <a:cubicBezTo>
                  <a:pt x="247341" y="194197"/>
                  <a:pt x="233797" y="198026"/>
                  <a:pt x="221109" y="195910"/>
                </a:cubicBezTo>
                <a:cubicBezTo>
                  <a:pt x="219054" y="200081"/>
                  <a:pt x="216252" y="203968"/>
                  <a:pt x="212766" y="207453"/>
                </a:cubicBezTo>
                <a:cubicBezTo>
                  <a:pt x="197163" y="223055"/>
                  <a:pt x="172763" y="224599"/>
                  <a:pt x="155389" y="212083"/>
                </a:cubicBezTo>
                <a:cubicBezTo>
                  <a:pt x="141044" y="223970"/>
                  <a:pt x="119669" y="223227"/>
                  <a:pt x="106242" y="209739"/>
                </a:cubicBezTo>
                <a:lnTo>
                  <a:pt x="90869" y="194309"/>
                </a:lnTo>
                <a:lnTo>
                  <a:pt x="86868" y="190308"/>
                </a:lnTo>
                <a:lnTo>
                  <a:pt x="66521" y="169964"/>
                </a:lnTo>
                <a:cubicBezTo>
                  <a:pt x="63379" y="166820"/>
                  <a:pt x="59264" y="164992"/>
                  <a:pt x="54864" y="164648"/>
                </a:cubicBezTo>
                <a:cubicBezTo>
                  <a:pt x="54864" y="174706"/>
                  <a:pt x="46634" y="182878"/>
                  <a:pt x="36576" y="182878"/>
                </a:cubicBezTo>
                <a:lnTo>
                  <a:pt x="18288" y="182878"/>
                </a:lnTo>
                <a:cubicBezTo>
                  <a:pt x="8171" y="182878"/>
                  <a:pt x="0" y="174706"/>
                  <a:pt x="0" y="164591"/>
                </a:cubicBezTo>
                <a:lnTo>
                  <a:pt x="0" y="45720"/>
                </a:lnTo>
                <a:cubicBezTo>
                  <a:pt x="0" y="40691"/>
                  <a:pt x="4115" y="36575"/>
                  <a:pt x="9144" y="36575"/>
                </a:cubicBezTo>
                <a:lnTo>
                  <a:pt x="32004" y="36575"/>
                </a:lnTo>
                <a:lnTo>
                  <a:pt x="54864" y="36575"/>
                </a:lnTo>
                <a:lnTo>
                  <a:pt x="66181" y="36575"/>
                </a:lnTo>
                <a:cubicBezTo>
                  <a:pt x="67325" y="36575"/>
                  <a:pt x="68408" y="36176"/>
                  <a:pt x="69209" y="35433"/>
                </a:cubicBezTo>
                <a:lnTo>
                  <a:pt x="84355" y="21945"/>
                </a:lnTo>
                <a:cubicBezTo>
                  <a:pt x="100299" y="7829"/>
                  <a:pt x="120818" y="0"/>
                  <a:pt x="142134" y="0"/>
                </a:cubicBezTo>
                <a:lnTo>
                  <a:pt x="148019" y="0"/>
                </a:lnTo>
                <a:cubicBezTo>
                  <a:pt x="150532" y="0"/>
                  <a:pt x="153107" y="115"/>
                  <a:pt x="155561" y="344"/>
                </a:cubicBezTo>
                <a:lnTo>
                  <a:pt x="155561" y="344"/>
                </a:lnTo>
                <a:moveTo>
                  <a:pt x="310896" y="146304"/>
                </a:moveTo>
                <a:lnTo>
                  <a:pt x="310896" y="64007"/>
                </a:lnTo>
                <a:lnTo>
                  <a:pt x="283464" y="64007"/>
                </a:lnTo>
                <a:cubicBezTo>
                  <a:pt x="280092" y="64007"/>
                  <a:pt x="276833" y="62750"/>
                  <a:pt x="274378" y="60521"/>
                </a:cubicBezTo>
                <a:lnTo>
                  <a:pt x="253289" y="41776"/>
                </a:lnTo>
                <a:cubicBezTo>
                  <a:pt x="242887" y="32518"/>
                  <a:pt x="229456" y="27430"/>
                  <a:pt x="215513" y="27430"/>
                </a:cubicBezTo>
                <a:cubicBezTo>
                  <a:pt x="200996" y="27430"/>
                  <a:pt x="187053" y="32975"/>
                  <a:pt x="176479" y="42918"/>
                </a:cubicBezTo>
                <a:lnTo>
                  <a:pt x="136418" y="80751"/>
                </a:lnTo>
                <a:cubicBezTo>
                  <a:pt x="130532" y="86351"/>
                  <a:pt x="130646" y="95782"/>
                  <a:pt x="136703" y="101153"/>
                </a:cubicBezTo>
                <a:cubicBezTo>
                  <a:pt x="142017" y="105897"/>
                  <a:pt x="150075" y="105782"/>
                  <a:pt x="155276" y="100981"/>
                </a:cubicBezTo>
                <a:lnTo>
                  <a:pt x="196366" y="63033"/>
                </a:lnTo>
                <a:cubicBezTo>
                  <a:pt x="201910" y="57889"/>
                  <a:pt x="210597" y="58231"/>
                  <a:pt x="215740" y="63833"/>
                </a:cubicBezTo>
                <a:cubicBezTo>
                  <a:pt x="220882" y="69433"/>
                  <a:pt x="220542" y="78064"/>
                  <a:pt x="214939" y="83207"/>
                </a:cubicBezTo>
                <a:lnTo>
                  <a:pt x="214482" y="83663"/>
                </a:lnTo>
                <a:lnTo>
                  <a:pt x="257001" y="126184"/>
                </a:lnTo>
                <a:cubicBezTo>
                  <a:pt x="262718" y="131898"/>
                  <a:pt x="266431" y="138929"/>
                  <a:pt x="268087" y="146244"/>
                </a:cubicBezTo>
                <a:lnTo>
                  <a:pt x="310834" y="146244"/>
                </a:lnTo>
                <a:lnTo>
                  <a:pt x="310896" y="146304"/>
                </a:lnTo>
                <a:moveTo>
                  <a:pt x="36576" y="155448"/>
                </a:moveTo>
                <a:cubicBezTo>
                  <a:pt x="36576" y="150397"/>
                  <a:pt x="32483" y="146304"/>
                  <a:pt x="27432" y="146304"/>
                </a:cubicBezTo>
                <a:cubicBezTo>
                  <a:pt x="22381" y="146304"/>
                  <a:pt x="18288" y="150398"/>
                  <a:pt x="18288" y="155448"/>
                </a:cubicBezTo>
                <a:cubicBezTo>
                  <a:pt x="18288" y="160499"/>
                  <a:pt x="22381" y="164593"/>
                  <a:pt x="27432" y="164593"/>
                </a:cubicBezTo>
                <a:cubicBezTo>
                  <a:pt x="32483" y="164593"/>
                  <a:pt x="36576" y="160499"/>
                  <a:pt x="36576" y="155448"/>
                </a:cubicBezTo>
                <a:moveTo>
                  <a:pt x="338328" y="164593"/>
                </a:moveTo>
                <a:cubicBezTo>
                  <a:pt x="343379" y="164593"/>
                  <a:pt x="347472" y="160499"/>
                  <a:pt x="347472" y="155448"/>
                </a:cubicBezTo>
                <a:cubicBezTo>
                  <a:pt x="347472" y="150397"/>
                  <a:pt x="343379" y="146304"/>
                  <a:pt x="338328" y="146304"/>
                </a:cubicBezTo>
                <a:cubicBezTo>
                  <a:pt x="333277" y="146304"/>
                  <a:pt x="329184" y="150398"/>
                  <a:pt x="329184" y="155448"/>
                </a:cubicBezTo>
                <a:cubicBezTo>
                  <a:pt x="329184" y="160499"/>
                  <a:pt x="333277" y="164593"/>
                  <a:pt x="338328" y="164593"/>
                </a:cubicBez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4037329" y="3212197"/>
            <a:ext cx="301752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The National AI Office will oversee compliance with the EU AI Act, ensuring adherence to European standards and regulations.</a:t>
            </a:r>
            <a:endParaRPr lang="en-US" sz="1167" dirty="0"/>
          </a:p>
        </p:txBody>
      </p:sp>
      <p:sp>
        <p:nvSpPr>
          <p:cNvPr id="15" name="Text 13"/>
          <p:cNvSpPr/>
          <p:nvPr/>
        </p:nvSpPr>
        <p:spPr>
          <a:xfrm>
            <a:off x="4037330" y="2682515"/>
            <a:ext cx="3017520" cy="457200"/>
          </a:xfrm>
          <a:prstGeom prst="rect">
            <a:avLst/>
          </a:prstGeom>
          <a:noFill/>
          <a:ln/>
        </p:spPr>
        <p:txBody>
          <a:bodyPr wrap="square" lIns="0" tIns="0" rIns="0" bIns="0" rtlCol="0" anchor="t"/>
          <a:lstStyle/>
          <a:p>
            <a:pPr marL="0" indent="0" algn="l">
              <a:lnSpc>
                <a:spcPct val="120000"/>
              </a:lnSpc>
              <a:spcBef>
                <a:spcPts val="754"/>
              </a:spcBef>
              <a:buNone/>
            </a:pPr>
            <a:r>
              <a:rPr lang="en-US" sz="1357" b="1" dirty="0">
                <a:solidFill>
                  <a:srgbClr val="000000"/>
                </a:solidFill>
                <a:latin typeface="Raleway" pitchFamily="34" charset="0"/>
                <a:ea typeface="Raleway" pitchFamily="34" charset="-122"/>
                <a:cs typeface="Raleway" pitchFamily="34" charset="-120"/>
              </a:rPr>
              <a:t>Role in Compliance</a:t>
            </a:r>
            <a:endParaRPr lang="en-US" sz="1357" dirty="0"/>
          </a:p>
        </p:txBody>
      </p:sp>
      <p:sp>
        <p:nvSpPr>
          <p:cNvPr id="16" name="Text 14"/>
          <p:cNvSpPr/>
          <p:nvPr/>
        </p:nvSpPr>
        <p:spPr>
          <a:xfrm>
            <a:off x="4047813" y="2132495"/>
            <a:ext cx="344786" cy="365760"/>
          </a:xfrm>
          <a:custGeom>
            <a:avLst/>
            <a:gdLst/>
            <a:ahLst/>
            <a:cxnLst/>
            <a:rect l="l" t="t" r="r" b="b"/>
            <a:pathLst>
              <a:path w="344786" h="365760">
                <a:moveTo>
                  <a:pt x="172393" y="35482"/>
                </a:moveTo>
                <a:lnTo>
                  <a:pt x="40943" y="91224"/>
                </a:lnTo>
                <a:cubicBezTo>
                  <a:pt x="36706" y="93020"/>
                  <a:pt x="34406" y="96828"/>
                  <a:pt x="34479" y="100419"/>
                </a:cubicBezTo>
                <a:cubicBezTo>
                  <a:pt x="34837" y="166073"/>
                  <a:pt x="62061" y="279492"/>
                  <a:pt x="168369" y="330347"/>
                </a:cubicBezTo>
                <a:cubicBezTo>
                  <a:pt x="170955" y="331569"/>
                  <a:pt x="173972" y="331569"/>
                  <a:pt x="176486" y="330347"/>
                </a:cubicBezTo>
                <a:cubicBezTo>
                  <a:pt x="282794" y="279419"/>
                  <a:pt x="310018" y="166070"/>
                  <a:pt x="310304" y="100346"/>
                </a:cubicBezTo>
                <a:cubicBezTo>
                  <a:pt x="310304" y="96754"/>
                  <a:pt x="308077" y="93020"/>
                  <a:pt x="303839" y="91151"/>
                </a:cubicBezTo>
                <a:lnTo>
                  <a:pt x="172393" y="35482"/>
                </a:lnTo>
                <a:moveTo>
                  <a:pt x="182020" y="2085"/>
                </a:moveTo>
                <a:lnTo>
                  <a:pt x="317276" y="59476"/>
                </a:lnTo>
                <a:cubicBezTo>
                  <a:pt x="333077" y="66155"/>
                  <a:pt x="344859" y="81744"/>
                  <a:pt x="344786" y="100562"/>
                </a:cubicBezTo>
                <a:cubicBezTo>
                  <a:pt x="344428" y="171819"/>
                  <a:pt x="315121" y="302191"/>
                  <a:pt x="191356" y="361451"/>
                </a:cubicBezTo>
                <a:cubicBezTo>
                  <a:pt x="179361" y="367197"/>
                  <a:pt x="165425" y="367197"/>
                  <a:pt x="153430" y="361451"/>
                </a:cubicBezTo>
                <a:cubicBezTo>
                  <a:pt x="29665" y="302191"/>
                  <a:pt x="359" y="171819"/>
                  <a:pt x="0" y="100562"/>
                </a:cubicBezTo>
                <a:cubicBezTo>
                  <a:pt x="-72" y="81744"/>
                  <a:pt x="11709" y="66155"/>
                  <a:pt x="27510" y="59476"/>
                </a:cubicBezTo>
                <a:lnTo>
                  <a:pt x="162839" y="2085"/>
                </a:lnTo>
                <a:cubicBezTo>
                  <a:pt x="165784" y="721"/>
                  <a:pt x="169087" y="0"/>
                  <a:pt x="172393" y="0"/>
                </a:cubicBezTo>
                <a:cubicBezTo>
                  <a:pt x="175696" y="0"/>
                  <a:pt x="179003" y="717"/>
                  <a:pt x="182020" y="2085"/>
                </a:cubicBezTo>
                <a:lnTo>
                  <a:pt x="182020" y="2085"/>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640080" y="2682670"/>
            <a:ext cx="3017520" cy="457200"/>
          </a:xfrm>
          <a:prstGeom prst="rect">
            <a:avLst/>
          </a:prstGeom>
          <a:noFill/>
          <a:ln/>
        </p:spPr>
        <p:txBody>
          <a:bodyPr wrap="square" lIns="0" tIns="0" rIns="0" bIns="0" rtlCol="0" anchor="t"/>
          <a:lstStyle/>
          <a:p>
            <a:pPr marL="0" indent="0" algn="l">
              <a:lnSpc>
                <a:spcPct val="120000"/>
              </a:lnSpc>
              <a:spcBef>
                <a:spcPts val="754"/>
              </a:spcBef>
              <a:buNone/>
            </a:pPr>
            <a:r>
              <a:rPr lang="en-US" sz="1357" b="1" dirty="0">
                <a:solidFill>
                  <a:srgbClr val="000000"/>
                </a:solidFill>
                <a:latin typeface="Raleway" pitchFamily="34" charset="0"/>
                <a:ea typeface="Raleway" pitchFamily="34" charset="-122"/>
                <a:cs typeface="Raleway" pitchFamily="34" charset="-120"/>
              </a:rPr>
              <a:t>Establishment of the National AI Office</a:t>
            </a:r>
            <a:endParaRPr lang="en-US" sz="1357" dirty="0"/>
          </a:p>
        </p:txBody>
      </p:sp>
      <p:sp>
        <p:nvSpPr>
          <p:cNvPr id="18" name="Text 16"/>
          <p:cNvSpPr/>
          <p:nvPr/>
        </p:nvSpPr>
        <p:spPr>
          <a:xfrm>
            <a:off x="640080" y="3208657"/>
            <a:ext cx="301752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Ireland is establishing the National AI Office, a pioneering entity designed to act both as regulator and enabler of artificial intelligence.</a:t>
            </a:r>
            <a:endParaRPr lang="en-US" sz="1167" dirty="0"/>
          </a:p>
        </p:txBody>
      </p:sp>
      <p:sp>
        <p:nvSpPr>
          <p:cNvPr id="19" name="Text 17"/>
          <p:cNvSpPr/>
          <p:nvPr/>
        </p:nvSpPr>
        <p:spPr>
          <a:xfrm>
            <a:off x="640080" y="2139758"/>
            <a:ext cx="365760" cy="365617"/>
          </a:xfrm>
          <a:custGeom>
            <a:avLst/>
            <a:gdLst/>
            <a:ahLst/>
            <a:cxnLst/>
            <a:rect l="l" t="t" r="r" b="b"/>
            <a:pathLst>
              <a:path w="365760" h="365617">
                <a:moveTo>
                  <a:pt x="223626" y="5035"/>
                </a:moveTo>
                <a:cubicBezTo>
                  <a:pt x="230268" y="11674"/>
                  <a:pt x="230337" y="22387"/>
                  <a:pt x="223768" y="29099"/>
                </a:cubicBezTo>
                <a:lnTo>
                  <a:pt x="336660" y="141991"/>
                </a:lnTo>
                <a:cubicBezTo>
                  <a:pt x="343372" y="135421"/>
                  <a:pt x="354085" y="135494"/>
                  <a:pt x="360724" y="142134"/>
                </a:cubicBezTo>
                <a:cubicBezTo>
                  <a:pt x="367435" y="148846"/>
                  <a:pt x="367435" y="159698"/>
                  <a:pt x="360724" y="166341"/>
                </a:cubicBezTo>
                <a:lnTo>
                  <a:pt x="348800" y="178337"/>
                </a:lnTo>
                <a:lnTo>
                  <a:pt x="280750" y="246386"/>
                </a:lnTo>
                <a:lnTo>
                  <a:pt x="269324" y="257811"/>
                </a:lnTo>
                <a:cubicBezTo>
                  <a:pt x="262612" y="264524"/>
                  <a:pt x="251756" y="264524"/>
                  <a:pt x="245118" y="257811"/>
                </a:cubicBezTo>
                <a:cubicBezTo>
                  <a:pt x="238691" y="251384"/>
                  <a:pt x="238406" y="241029"/>
                  <a:pt x="244474" y="234320"/>
                </a:cubicBezTo>
                <a:lnTo>
                  <a:pt x="131509" y="121356"/>
                </a:lnTo>
                <a:cubicBezTo>
                  <a:pt x="124797" y="127355"/>
                  <a:pt x="114443" y="127140"/>
                  <a:pt x="108016" y="120712"/>
                </a:cubicBezTo>
                <a:cubicBezTo>
                  <a:pt x="101305" y="113999"/>
                  <a:pt x="101305" y="103148"/>
                  <a:pt x="108016" y="96505"/>
                </a:cubicBezTo>
                <a:lnTo>
                  <a:pt x="119443" y="85079"/>
                </a:lnTo>
                <a:lnTo>
                  <a:pt x="187423" y="17030"/>
                </a:lnTo>
                <a:lnTo>
                  <a:pt x="199347" y="5034"/>
                </a:lnTo>
                <a:cubicBezTo>
                  <a:pt x="206058" y="-1678"/>
                  <a:pt x="216914" y="-1678"/>
                  <a:pt x="223553" y="5034"/>
                </a:cubicBezTo>
                <a:lnTo>
                  <a:pt x="223626" y="5035"/>
                </a:lnTo>
                <a:moveTo>
                  <a:pt x="199489" y="53376"/>
                </a:moveTo>
                <a:lnTo>
                  <a:pt x="155719" y="97148"/>
                </a:lnTo>
                <a:lnTo>
                  <a:pt x="268610" y="210040"/>
                </a:lnTo>
                <a:lnTo>
                  <a:pt x="312381" y="166268"/>
                </a:lnTo>
                <a:lnTo>
                  <a:pt x="199489" y="53376"/>
                </a:lnTo>
                <a:moveTo>
                  <a:pt x="159647" y="181836"/>
                </a:moveTo>
                <a:lnTo>
                  <a:pt x="183853" y="206044"/>
                </a:lnTo>
                <a:lnTo>
                  <a:pt x="148294" y="241604"/>
                </a:lnTo>
                <a:lnTo>
                  <a:pt x="153294" y="246601"/>
                </a:lnTo>
                <a:cubicBezTo>
                  <a:pt x="162218" y="255526"/>
                  <a:pt x="162218" y="270023"/>
                  <a:pt x="153294" y="278948"/>
                </a:cubicBezTo>
                <a:lnTo>
                  <a:pt x="73320" y="358923"/>
                </a:lnTo>
                <a:cubicBezTo>
                  <a:pt x="64396" y="367847"/>
                  <a:pt x="49901" y="367847"/>
                  <a:pt x="40972" y="358923"/>
                </a:cubicBezTo>
                <a:lnTo>
                  <a:pt x="6697" y="324646"/>
                </a:lnTo>
                <a:cubicBezTo>
                  <a:pt x="-2228" y="315721"/>
                  <a:pt x="-2228" y="301225"/>
                  <a:pt x="6697" y="292300"/>
                </a:cubicBezTo>
                <a:lnTo>
                  <a:pt x="86670" y="212325"/>
                </a:lnTo>
                <a:cubicBezTo>
                  <a:pt x="95595" y="203400"/>
                  <a:pt x="110090" y="203400"/>
                  <a:pt x="119018" y="212325"/>
                </a:cubicBezTo>
                <a:lnTo>
                  <a:pt x="124018" y="217323"/>
                </a:lnTo>
                <a:lnTo>
                  <a:pt x="159577" y="181763"/>
                </a:lnTo>
                <a:lnTo>
                  <a:pt x="159647" y="181836"/>
                </a:lnTo>
                <a:moveTo>
                  <a:pt x="102950" y="244675"/>
                </a:moveTo>
                <a:lnTo>
                  <a:pt x="39114" y="308511"/>
                </a:lnTo>
                <a:lnTo>
                  <a:pt x="57252" y="326650"/>
                </a:lnTo>
                <a:lnTo>
                  <a:pt x="121089" y="262813"/>
                </a:lnTo>
                <a:lnTo>
                  <a:pt x="102950" y="244675"/>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7434572" y="4400192"/>
            <a:ext cx="4757427" cy="2457807"/>
          </a:xfrm>
          <a:prstGeom prst="rect">
            <a:avLst/>
          </a:prstGeom>
          <a:blipFill>
            <a:blip r:embed="rId4"/>
            <a:srcRect/>
            <a:stretch>
              <a:fillRect t="-14496" b="-14496"/>
            </a:stretch>
          </a:blipFill>
          <a:ln/>
        </p:spPr>
        <p:txBody>
          <a:bodyPr wrap="square" lIns="0" tIns="0" rIns="0" bIns="0" rtlCol="0" anchor="ctr"/>
          <a:lstStyle/>
          <a:p>
            <a:pPr marL="0" indent="0">
              <a:buNone/>
            </a:pPr>
            <a:endParaRPr lang="en-US" dirty="0"/>
          </a:p>
        </p:txBody>
      </p:sp>
      <p:sp>
        <p:nvSpPr>
          <p:cNvPr id="21" name="Text 19"/>
          <p:cNvSpPr/>
          <p:nvPr/>
        </p:nvSpPr>
        <p:spPr>
          <a:xfrm>
            <a:off x="105155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22" name="Text 20"/>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2</a:t>
            </a:r>
            <a:endParaRPr lang="en-US" sz="1000" dirty="0"/>
          </a:p>
        </p:txBody>
      </p:sp>
      <p:sp>
        <p:nvSpPr>
          <p:cNvPr id="23" name="Text 21"/>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40080" y="647700"/>
            <a:ext cx="9812020" cy="823389"/>
          </a:xfrm>
          <a:prstGeom prst="rect">
            <a:avLst/>
          </a:prstGeom>
          <a:noFill/>
          <a:ln/>
        </p:spPr>
        <p:txBody>
          <a:bodyPr wrap="square" lIns="0" tIns="0" rIns="0" bIns="0" rtlCol="0" anchor="t"/>
          <a:lstStyle/>
          <a:p>
            <a:pPr marL="0" indent="0" algn="l">
              <a:lnSpc>
                <a:spcPct val="90000"/>
              </a:lnSpc>
              <a:buNone/>
            </a:pPr>
            <a:r>
              <a:rPr lang="en-US" sz="3002" dirty="0">
                <a:solidFill>
                  <a:srgbClr val="000000"/>
                </a:solidFill>
                <a:latin typeface="Lexend Black" pitchFamily="34" charset="0"/>
                <a:ea typeface="Lexend Black" pitchFamily="34" charset="-122"/>
                <a:cs typeface="Lexend Black" pitchFamily="34" charset="-120"/>
              </a:rPr>
              <a:t>Why a National AI Office? </a:t>
            </a:r>
            <a:endParaRPr lang="en-US" sz="3002" dirty="0"/>
          </a:p>
          <a:p>
            <a:pPr marL="0" indent="0" algn="l">
              <a:lnSpc>
                <a:spcPct val="90000"/>
              </a:lnSpc>
              <a:buNone/>
            </a:pPr>
            <a:r>
              <a:rPr lang="en-US" sz="3002" dirty="0">
                <a:solidFill>
                  <a:srgbClr val="000000"/>
                </a:solidFill>
                <a:latin typeface="Lexend Black" pitchFamily="34" charset="0"/>
                <a:ea typeface="Lexend Black" pitchFamily="34" charset="-122"/>
                <a:cs typeface="Lexend Black" pitchFamily="34" charset="-120"/>
              </a:rPr>
              <a:t>Clarity, Leadership, and Confidence</a:t>
            </a:r>
            <a:endParaRPr lang="en-US" sz="3002" dirty="0"/>
          </a:p>
        </p:txBody>
      </p:sp>
      <p:sp>
        <p:nvSpPr>
          <p:cNvPr id="5" name="Text 3"/>
          <p:cNvSpPr/>
          <p:nvPr/>
        </p:nvSpPr>
        <p:spPr>
          <a:xfrm>
            <a:off x="7457429" y="4121082"/>
            <a:ext cx="320040" cy="365760"/>
          </a:xfrm>
          <a:custGeom>
            <a:avLst/>
            <a:gdLst/>
            <a:ahLst/>
            <a:cxnLst/>
            <a:rect l="l" t="t" r="r" b="b"/>
            <a:pathLst>
              <a:path w="320040" h="365760">
                <a:moveTo>
                  <a:pt x="34289" y="17147"/>
                </a:moveTo>
                <a:cubicBezTo>
                  <a:pt x="34289" y="7644"/>
                  <a:pt x="26646" y="4"/>
                  <a:pt x="17145" y="4"/>
                </a:cubicBezTo>
                <a:cubicBezTo>
                  <a:pt x="7643" y="4"/>
                  <a:pt x="0" y="7648"/>
                  <a:pt x="0" y="17150"/>
                </a:cubicBezTo>
                <a:lnTo>
                  <a:pt x="0" y="45727"/>
                </a:lnTo>
                <a:lnTo>
                  <a:pt x="0" y="250396"/>
                </a:lnTo>
                <a:lnTo>
                  <a:pt x="0" y="285757"/>
                </a:lnTo>
                <a:lnTo>
                  <a:pt x="0" y="348624"/>
                </a:lnTo>
                <a:cubicBezTo>
                  <a:pt x="0" y="358126"/>
                  <a:pt x="7643" y="365771"/>
                  <a:pt x="17145" y="365771"/>
                </a:cubicBezTo>
                <a:cubicBezTo>
                  <a:pt x="26646" y="365771"/>
                  <a:pt x="34289" y="358126"/>
                  <a:pt x="34289" y="348628"/>
                </a:cubicBezTo>
                <a:lnTo>
                  <a:pt x="34289" y="277191"/>
                </a:lnTo>
                <a:lnTo>
                  <a:pt x="91653" y="262831"/>
                </a:lnTo>
                <a:cubicBezTo>
                  <a:pt x="121013" y="255472"/>
                  <a:pt x="152089" y="258903"/>
                  <a:pt x="179165" y="272403"/>
                </a:cubicBezTo>
                <a:cubicBezTo>
                  <a:pt x="210740" y="288190"/>
                  <a:pt x="247388" y="290121"/>
                  <a:pt x="280390" y="277689"/>
                </a:cubicBezTo>
                <a:lnTo>
                  <a:pt x="305180" y="268402"/>
                </a:lnTo>
                <a:cubicBezTo>
                  <a:pt x="314110" y="265044"/>
                  <a:pt x="320040" y="256544"/>
                  <a:pt x="320040" y="246972"/>
                </a:cubicBezTo>
                <a:lnTo>
                  <a:pt x="320040" y="47161"/>
                </a:lnTo>
                <a:cubicBezTo>
                  <a:pt x="320040" y="30731"/>
                  <a:pt x="302751" y="20014"/>
                  <a:pt x="288036" y="27373"/>
                </a:cubicBezTo>
                <a:lnTo>
                  <a:pt x="281177" y="30801"/>
                </a:lnTo>
                <a:cubicBezTo>
                  <a:pt x="248101" y="47373"/>
                  <a:pt x="209168" y="47373"/>
                  <a:pt x="176092" y="30801"/>
                </a:cubicBezTo>
                <a:cubicBezTo>
                  <a:pt x="151017" y="18226"/>
                  <a:pt x="122230" y="15084"/>
                  <a:pt x="95010" y="21872"/>
                </a:cubicBezTo>
                <a:lnTo>
                  <a:pt x="34289" y="37161"/>
                </a:lnTo>
                <a:lnTo>
                  <a:pt x="34289" y="17147"/>
                </a:lnTo>
                <a:moveTo>
                  <a:pt x="34289" y="72508"/>
                </a:moveTo>
                <a:lnTo>
                  <a:pt x="103296" y="55219"/>
                </a:lnTo>
                <a:cubicBezTo>
                  <a:pt x="122585" y="50431"/>
                  <a:pt x="142943" y="52648"/>
                  <a:pt x="160730" y="61506"/>
                </a:cubicBezTo>
                <a:cubicBezTo>
                  <a:pt x="199948" y="81082"/>
                  <a:pt x="245528" y="82724"/>
                  <a:pt x="285748" y="66364"/>
                </a:cubicBezTo>
                <a:lnTo>
                  <a:pt x="285748" y="239101"/>
                </a:lnTo>
                <a:lnTo>
                  <a:pt x="268318" y="245601"/>
                </a:lnTo>
                <a:cubicBezTo>
                  <a:pt x="244245" y="254602"/>
                  <a:pt x="217454" y="253245"/>
                  <a:pt x="194453" y="241742"/>
                </a:cubicBezTo>
                <a:cubicBezTo>
                  <a:pt x="160020" y="224525"/>
                  <a:pt x="120658" y="220239"/>
                  <a:pt x="83297" y="229525"/>
                </a:cubicBezTo>
                <a:lnTo>
                  <a:pt x="34289" y="241811"/>
                </a:lnTo>
                <a:lnTo>
                  <a:pt x="34289" y="72508"/>
                </a:lnTo>
              </a:path>
            </a:pathLst>
          </a:custGeom>
          <a:solidFill>
            <a:srgbClr val="000000"/>
          </a:solidFill>
          <a:ln/>
        </p:spPr>
        <p:txBody>
          <a:bodyPr wrap="square" lIns="0" tIns="0" rIns="0" bIns="0" rtlCol="0" anchor="ctr"/>
          <a:lstStyle/>
          <a:p>
            <a:pPr marL="0" indent="0">
              <a:buNone/>
            </a:pPr>
            <a:endParaRPr lang="en-US" dirty="0"/>
          </a:p>
        </p:txBody>
      </p:sp>
      <p:sp>
        <p:nvSpPr>
          <p:cNvPr id="6" name="Text 4"/>
          <p:cNvSpPr/>
          <p:nvPr/>
        </p:nvSpPr>
        <p:spPr>
          <a:xfrm>
            <a:off x="7434569" y="5280660"/>
            <a:ext cx="3017520" cy="73152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Sends a powerful message that Ireland is committed to leading responsible AI adoption nationally and internationally.</a:t>
            </a:r>
            <a:endParaRPr lang="en-US" sz="1300" dirty="0"/>
          </a:p>
        </p:txBody>
      </p:sp>
      <p:sp>
        <p:nvSpPr>
          <p:cNvPr id="7" name="Text 5"/>
          <p:cNvSpPr/>
          <p:nvPr/>
        </p:nvSpPr>
        <p:spPr>
          <a:xfrm>
            <a:off x="7434572" y="4676578"/>
            <a:ext cx="301752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Commitment to Responsible AI</a:t>
            </a:r>
            <a:endParaRPr lang="en-US" sz="1400" dirty="0"/>
          </a:p>
        </p:txBody>
      </p:sp>
      <p:sp>
        <p:nvSpPr>
          <p:cNvPr id="8" name="Text 6"/>
          <p:cNvSpPr/>
          <p:nvPr/>
        </p:nvSpPr>
        <p:spPr>
          <a:xfrm>
            <a:off x="4037326" y="4121082"/>
            <a:ext cx="365760" cy="365760"/>
          </a:xfrm>
          <a:custGeom>
            <a:avLst/>
            <a:gdLst/>
            <a:ahLst/>
            <a:cxnLst/>
            <a:rect l="l" t="t" r="r" b="b"/>
            <a:pathLst>
              <a:path w="365760" h="365760">
                <a:moveTo>
                  <a:pt x="182880" y="331470"/>
                </a:moveTo>
                <a:cubicBezTo>
                  <a:pt x="188165" y="331470"/>
                  <a:pt x="202167" y="326327"/>
                  <a:pt x="216885" y="296895"/>
                </a:cubicBezTo>
                <a:cubicBezTo>
                  <a:pt x="223172" y="284250"/>
                  <a:pt x="228600" y="268892"/>
                  <a:pt x="232601" y="251460"/>
                </a:cubicBezTo>
                <a:lnTo>
                  <a:pt x="133162" y="251460"/>
                </a:lnTo>
                <a:cubicBezTo>
                  <a:pt x="137164" y="268892"/>
                  <a:pt x="142592" y="284250"/>
                  <a:pt x="148879" y="296895"/>
                </a:cubicBezTo>
                <a:cubicBezTo>
                  <a:pt x="163593" y="326327"/>
                  <a:pt x="177598" y="331470"/>
                  <a:pt x="182884" y="331470"/>
                </a:cubicBezTo>
                <a:lnTo>
                  <a:pt x="182880" y="331470"/>
                </a:lnTo>
                <a:moveTo>
                  <a:pt x="127515" y="217170"/>
                </a:moveTo>
                <a:lnTo>
                  <a:pt x="238241" y="217170"/>
                </a:lnTo>
                <a:cubicBezTo>
                  <a:pt x="239386" y="206241"/>
                  <a:pt x="240026" y="194738"/>
                  <a:pt x="240026" y="182880"/>
                </a:cubicBezTo>
                <a:cubicBezTo>
                  <a:pt x="240026" y="171022"/>
                  <a:pt x="239383" y="159519"/>
                  <a:pt x="238241" y="148590"/>
                </a:cubicBezTo>
                <a:lnTo>
                  <a:pt x="127515" y="148590"/>
                </a:lnTo>
                <a:cubicBezTo>
                  <a:pt x="126374" y="159519"/>
                  <a:pt x="125730" y="171022"/>
                  <a:pt x="125730" y="182880"/>
                </a:cubicBezTo>
                <a:cubicBezTo>
                  <a:pt x="125730" y="194738"/>
                  <a:pt x="126374" y="206241"/>
                  <a:pt x="127515" y="217170"/>
                </a:cubicBezTo>
                <a:moveTo>
                  <a:pt x="133159" y="114300"/>
                </a:moveTo>
                <a:lnTo>
                  <a:pt x="232601" y="114300"/>
                </a:lnTo>
                <a:cubicBezTo>
                  <a:pt x="228600" y="96868"/>
                  <a:pt x="223172" y="81510"/>
                  <a:pt x="216885" y="68865"/>
                </a:cubicBezTo>
                <a:cubicBezTo>
                  <a:pt x="202170" y="39433"/>
                  <a:pt x="188165" y="34290"/>
                  <a:pt x="182880" y="34290"/>
                </a:cubicBezTo>
                <a:cubicBezTo>
                  <a:pt x="177595" y="34290"/>
                  <a:pt x="163593" y="39433"/>
                  <a:pt x="148875" y="68865"/>
                </a:cubicBezTo>
                <a:cubicBezTo>
                  <a:pt x="142588" y="81510"/>
                  <a:pt x="137160" y="96868"/>
                  <a:pt x="133158" y="114300"/>
                </a:cubicBezTo>
                <a:lnTo>
                  <a:pt x="133159" y="114300"/>
                </a:lnTo>
                <a:moveTo>
                  <a:pt x="272678" y="148590"/>
                </a:moveTo>
                <a:cubicBezTo>
                  <a:pt x="273749" y="159662"/>
                  <a:pt x="274250" y="171165"/>
                  <a:pt x="274250" y="182880"/>
                </a:cubicBezTo>
                <a:cubicBezTo>
                  <a:pt x="274250" y="194595"/>
                  <a:pt x="273680" y="206098"/>
                  <a:pt x="272678" y="217170"/>
                </a:cubicBezTo>
                <a:lnTo>
                  <a:pt x="327469" y="217170"/>
                </a:lnTo>
                <a:cubicBezTo>
                  <a:pt x="330040" y="206168"/>
                  <a:pt x="331470" y="194668"/>
                  <a:pt x="331470" y="182880"/>
                </a:cubicBezTo>
                <a:cubicBezTo>
                  <a:pt x="331470" y="171092"/>
                  <a:pt x="330113" y="159592"/>
                  <a:pt x="327469" y="148590"/>
                </a:cubicBezTo>
                <a:lnTo>
                  <a:pt x="272678" y="148590"/>
                </a:lnTo>
                <a:moveTo>
                  <a:pt x="314682" y="114300"/>
                </a:moveTo>
                <a:cubicBezTo>
                  <a:pt x="299393" y="84940"/>
                  <a:pt x="274605" y="61364"/>
                  <a:pt x="244386" y="47578"/>
                </a:cubicBezTo>
                <a:cubicBezTo>
                  <a:pt x="254459" y="65866"/>
                  <a:pt x="262458" y="88653"/>
                  <a:pt x="267674" y="114300"/>
                </a:cubicBezTo>
                <a:lnTo>
                  <a:pt x="314751" y="114300"/>
                </a:lnTo>
                <a:lnTo>
                  <a:pt x="314682" y="114300"/>
                </a:lnTo>
                <a:moveTo>
                  <a:pt x="98013" y="114300"/>
                </a:moveTo>
                <a:cubicBezTo>
                  <a:pt x="103228" y="88653"/>
                  <a:pt x="111228" y="65936"/>
                  <a:pt x="121301" y="47578"/>
                </a:cubicBezTo>
                <a:cubicBezTo>
                  <a:pt x="91082" y="61367"/>
                  <a:pt x="66294" y="84940"/>
                  <a:pt x="51005" y="114300"/>
                </a:cubicBezTo>
                <a:lnTo>
                  <a:pt x="98082" y="114300"/>
                </a:lnTo>
                <a:lnTo>
                  <a:pt x="98013" y="114300"/>
                </a:lnTo>
                <a:moveTo>
                  <a:pt x="38291" y="148590"/>
                </a:moveTo>
                <a:cubicBezTo>
                  <a:pt x="35720" y="159592"/>
                  <a:pt x="34290" y="171092"/>
                  <a:pt x="34290" y="182880"/>
                </a:cubicBezTo>
                <a:cubicBezTo>
                  <a:pt x="34290" y="194668"/>
                  <a:pt x="35647" y="206168"/>
                  <a:pt x="38291" y="217170"/>
                </a:cubicBezTo>
                <a:lnTo>
                  <a:pt x="93082" y="217170"/>
                </a:lnTo>
                <a:cubicBezTo>
                  <a:pt x="92011" y="206098"/>
                  <a:pt x="91510" y="194595"/>
                  <a:pt x="91510" y="182880"/>
                </a:cubicBezTo>
                <a:cubicBezTo>
                  <a:pt x="91510" y="171165"/>
                  <a:pt x="92080" y="159662"/>
                  <a:pt x="93082" y="148590"/>
                </a:cubicBezTo>
                <a:lnTo>
                  <a:pt x="38291" y="148590"/>
                </a:lnTo>
                <a:moveTo>
                  <a:pt x="244386" y="318182"/>
                </a:moveTo>
                <a:cubicBezTo>
                  <a:pt x="274605" y="304393"/>
                  <a:pt x="299393" y="280820"/>
                  <a:pt x="314682" y="251460"/>
                </a:cubicBezTo>
                <a:lnTo>
                  <a:pt x="267605" y="251460"/>
                </a:lnTo>
                <a:cubicBezTo>
                  <a:pt x="262389" y="277107"/>
                  <a:pt x="254390" y="299824"/>
                  <a:pt x="244317" y="318182"/>
                </a:cubicBezTo>
                <a:lnTo>
                  <a:pt x="244386" y="318182"/>
                </a:lnTo>
                <a:moveTo>
                  <a:pt x="121374" y="318182"/>
                </a:moveTo>
                <a:cubicBezTo>
                  <a:pt x="111301" y="299894"/>
                  <a:pt x="103302" y="277107"/>
                  <a:pt x="98086" y="251460"/>
                </a:cubicBezTo>
                <a:lnTo>
                  <a:pt x="51009" y="251460"/>
                </a:lnTo>
                <a:cubicBezTo>
                  <a:pt x="66298" y="280820"/>
                  <a:pt x="91085" y="304396"/>
                  <a:pt x="121304" y="318182"/>
                </a:cubicBezTo>
                <a:lnTo>
                  <a:pt x="121374" y="318182"/>
                </a:lnTo>
                <a:moveTo>
                  <a:pt x="182880" y="365760"/>
                </a:moveTo>
                <a:cubicBezTo>
                  <a:pt x="81879" y="365760"/>
                  <a:pt x="0" y="283881"/>
                  <a:pt x="0" y="182880"/>
                </a:cubicBezTo>
                <a:cubicBezTo>
                  <a:pt x="0" y="81879"/>
                  <a:pt x="81879" y="0"/>
                  <a:pt x="182880" y="0"/>
                </a:cubicBezTo>
                <a:cubicBezTo>
                  <a:pt x="283881" y="0"/>
                  <a:pt x="365760" y="81879"/>
                  <a:pt x="365760" y="182880"/>
                </a:cubicBezTo>
                <a:cubicBezTo>
                  <a:pt x="365760" y="283881"/>
                  <a:pt x="283881" y="365760"/>
                  <a:pt x="182880" y="365760"/>
                </a:cubicBezTo>
              </a:path>
            </a:pathLst>
          </a:custGeom>
          <a:solidFill>
            <a:srgbClr val="000000"/>
          </a:solidFill>
          <a:ln/>
        </p:spPr>
        <p:txBody>
          <a:bodyPr wrap="square" lIns="0" tIns="0" rIns="0" bIns="0" rtlCol="0" anchor="ctr"/>
          <a:lstStyle/>
          <a:p>
            <a:pPr marL="0" indent="0">
              <a:buNone/>
            </a:pPr>
            <a:endParaRPr lang="en-US" dirty="0"/>
          </a:p>
        </p:txBody>
      </p:sp>
      <p:sp>
        <p:nvSpPr>
          <p:cNvPr id="9" name="Text 7"/>
          <p:cNvSpPr/>
          <p:nvPr/>
        </p:nvSpPr>
        <p:spPr>
          <a:xfrm>
            <a:off x="4037326" y="5280660"/>
            <a:ext cx="3017520" cy="73152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Ensures alignment with evolving EU AI Act requirements and global best practices.</a:t>
            </a:r>
            <a:endParaRPr lang="en-US" sz="1300" dirty="0"/>
          </a:p>
        </p:txBody>
      </p:sp>
      <p:sp>
        <p:nvSpPr>
          <p:cNvPr id="10" name="Text 8"/>
          <p:cNvSpPr/>
          <p:nvPr/>
        </p:nvSpPr>
        <p:spPr>
          <a:xfrm>
            <a:off x="4037329" y="4676578"/>
            <a:ext cx="301752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Global and Regional Alignment</a:t>
            </a:r>
            <a:endParaRPr lang="en-US" sz="1400" dirty="0"/>
          </a:p>
        </p:txBody>
      </p:sp>
      <p:sp>
        <p:nvSpPr>
          <p:cNvPr id="11" name="Text 9"/>
          <p:cNvSpPr/>
          <p:nvPr/>
        </p:nvSpPr>
        <p:spPr>
          <a:xfrm>
            <a:off x="640080" y="5280660"/>
            <a:ext cx="3017520" cy="73152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Builds public confidence with transparent leadership and consistent standards.</a:t>
            </a:r>
            <a:endParaRPr lang="en-US" sz="1300" dirty="0"/>
          </a:p>
        </p:txBody>
      </p:sp>
      <p:sp>
        <p:nvSpPr>
          <p:cNvPr id="12" name="Text 10"/>
          <p:cNvSpPr/>
          <p:nvPr/>
        </p:nvSpPr>
        <p:spPr>
          <a:xfrm>
            <a:off x="640083" y="4676578"/>
            <a:ext cx="301752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Public Confidence</a:t>
            </a:r>
            <a:endParaRPr lang="en-US" sz="1400" dirty="0"/>
          </a:p>
        </p:txBody>
      </p:sp>
      <p:sp>
        <p:nvSpPr>
          <p:cNvPr id="13" name="Text 11"/>
          <p:cNvSpPr/>
          <p:nvPr/>
        </p:nvSpPr>
        <p:spPr>
          <a:xfrm>
            <a:off x="640080" y="4121082"/>
            <a:ext cx="365760" cy="365760"/>
          </a:xfrm>
          <a:custGeom>
            <a:avLst/>
            <a:gdLst/>
            <a:ahLst/>
            <a:cxnLst/>
            <a:rect l="l" t="t" r="r" b="b"/>
            <a:pathLst>
              <a:path w="365760" h="365760">
                <a:moveTo>
                  <a:pt x="127672" y="87307"/>
                </a:moveTo>
                <a:cubicBezTo>
                  <a:pt x="135675" y="82662"/>
                  <a:pt x="141461" y="75017"/>
                  <a:pt x="143747" y="66016"/>
                </a:cubicBezTo>
                <a:lnTo>
                  <a:pt x="147533" y="51086"/>
                </a:lnTo>
                <a:lnTo>
                  <a:pt x="158250" y="62161"/>
                </a:lnTo>
                <a:cubicBezTo>
                  <a:pt x="164680" y="68807"/>
                  <a:pt x="173538" y="72519"/>
                  <a:pt x="182829" y="72519"/>
                </a:cubicBezTo>
                <a:cubicBezTo>
                  <a:pt x="192115" y="72519"/>
                  <a:pt x="200978" y="68803"/>
                  <a:pt x="207408" y="62161"/>
                </a:cubicBezTo>
                <a:lnTo>
                  <a:pt x="218125" y="51086"/>
                </a:lnTo>
                <a:lnTo>
                  <a:pt x="221910" y="66016"/>
                </a:lnTo>
                <a:cubicBezTo>
                  <a:pt x="224196" y="75017"/>
                  <a:pt x="229983" y="82662"/>
                  <a:pt x="237985" y="87307"/>
                </a:cubicBezTo>
                <a:cubicBezTo>
                  <a:pt x="245988" y="91952"/>
                  <a:pt x="255560" y="93093"/>
                  <a:pt x="264419" y="90595"/>
                </a:cubicBezTo>
                <a:lnTo>
                  <a:pt x="279280" y="86382"/>
                </a:lnTo>
                <a:lnTo>
                  <a:pt x="275066" y="101242"/>
                </a:lnTo>
                <a:cubicBezTo>
                  <a:pt x="272564" y="110174"/>
                  <a:pt x="273709" y="119677"/>
                  <a:pt x="278354" y="127676"/>
                </a:cubicBezTo>
                <a:cubicBezTo>
                  <a:pt x="282999" y="135679"/>
                  <a:pt x="290644" y="141465"/>
                  <a:pt x="299645" y="143751"/>
                </a:cubicBezTo>
                <a:lnTo>
                  <a:pt x="314576" y="147537"/>
                </a:lnTo>
                <a:lnTo>
                  <a:pt x="303500" y="158253"/>
                </a:lnTo>
                <a:cubicBezTo>
                  <a:pt x="296854" y="164683"/>
                  <a:pt x="293142" y="173542"/>
                  <a:pt x="293142" y="182832"/>
                </a:cubicBezTo>
                <a:cubicBezTo>
                  <a:pt x="293142" y="192119"/>
                  <a:pt x="296858" y="200982"/>
                  <a:pt x="303500" y="207412"/>
                </a:cubicBezTo>
                <a:lnTo>
                  <a:pt x="314576" y="218128"/>
                </a:lnTo>
                <a:lnTo>
                  <a:pt x="299645" y="221914"/>
                </a:lnTo>
                <a:cubicBezTo>
                  <a:pt x="290644" y="224200"/>
                  <a:pt x="282999" y="229986"/>
                  <a:pt x="278354" y="237989"/>
                </a:cubicBezTo>
                <a:cubicBezTo>
                  <a:pt x="273709" y="245992"/>
                  <a:pt x="272568" y="255564"/>
                  <a:pt x="275066" y="264423"/>
                </a:cubicBezTo>
                <a:lnTo>
                  <a:pt x="279280" y="279283"/>
                </a:lnTo>
                <a:lnTo>
                  <a:pt x="264419" y="275070"/>
                </a:lnTo>
                <a:cubicBezTo>
                  <a:pt x="255487" y="272568"/>
                  <a:pt x="245985" y="273713"/>
                  <a:pt x="237985" y="278358"/>
                </a:cubicBezTo>
                <a:cubicBezTo>
                  <a:pt x="229983" y="283003"/>
                  <a:pt x="224196" y="290648"/>
                  <a:pt x="221910" y="299649"/>
                </a:cubicBezTo>
                <a:lnTo>
                  <a:pt x="218125" y="314579"/>
                </a:lnTo>
                <a:lnTo>
                  <a:pt x="207408" y="303504"/>
                </a:lnTo>
                <a:cubicBezTo>
                  <a:pt x="200978" y="296858"/>
                  <a:pt x="192119" y="293146"/>
                  <a:pt x="182829" y="293146"/>
                </a:cubicBezTo>
                <a:cubicBezTo>
                  <a:pt x="173542" y="293146"/>
                  <a:pt x="164680" y="296862"/>
                  <a:pt x="158250" y="303504"/>
                </a:cubicBezTo>
                <a:lnTo>
                  <a:pt x="147533" y="314579"/>
                </a:lnTo>
                <a:lnTo>
                  <a:pt x="143747" y="299649"/>
                </a:lnTo>
                <a:cubicBezTo>
                  <a:pt x="141461" y="290648"/>
                  <a:pt x="135675" y="283003"/>
                  <a:pt x="127672" y="278358"/>
                </a:cubicBezTo>
                <a:cubicBezTo>
                  <a:pt x="119669" y="273713"/>
                  <a:pt x="110097" y="272572"/>
                  <a:pt x="101239" y="275070"/>
                </a:cubicBezTo>
                <a:lnTo>
                  <a:pt x="86378" y="279283"/>
                </a:lnTo>
                <a:lnTo>
                  <a:pt x="90591" y="264423"/>
                </a:lnTo>
                <a:cubicBezTo>
                  <a:pt x="93093" y="255491"/>
                  <a:pt x="91948" y="245988"/>
                  <a:pt x="87303" y="237989"/>
                </a:cubicBezTo>
                <a:cubicBezTo>
                  <a:pt x="82658" y="229986"/>
                  <a:pt x="75014" y="224200"/>
                  <a:pt x="66012" y="221914"/>
                </a:cubicBezTo>
                <a:lnTo>
                  <a:pt x="51082" y="218128"/>
                </a:lnTo>
                <a:lnTo>
                  <a:pt x="62157" y="207412"/>
                </a:lnTo>
                <a:cubicBezTo>
                  <a:pt x="68803" y="200982"/>
                  <a:pt x="72516" y="192123"/>
                  <a:pt x="72516" y="182832"/>
                </a:cubicBezTo>
                <a:cubicBezTo>
                  <a:pt x="72516" y="173546"/>
                  <a:pt x="68799" y="164683"/>
                  <a:pt x="62157" y="158253"/>
                </a:cubicBezTo>
                <a:lnTo>
                  <a:pt x="51082" y="147537"/>
                </a:lnTo>
                <a:lnTo>
                  <a:pt x="66012" y="143751"/>
                </a:lnTo>
                <a:cubicBezTo>
                  <a:pt x="75014" y="141465"/>
                  <a:pt x="82658" y="135679"/>
                  <a:pt x="87303" y="127676"/>
                </a:cubicBezTo>
                <a:cubicBezTo>
                  <a:pt x="91948" y="119673"/>
                  <a:pt x="93090" y="110101"/>
                  <a:pt x="90591" y="101242"/>
                </a:cubicBezTo>
                <a:lnTo>
                  <a:pt x="86378" y="86382"/>
                </a:lnTo>
                <a:lnTo>
                  <a:pt x="101239" y="90595"/>
                </a:lnTo>
                <a:cubicBezTo>
                  <a:pt x="110171" y="93097"/>
                  <a:pt x="119673" y="91952"/>
                  <a:pt x="127745" y="87307"/>
                </a:cubicBezTo>
                <a:lnTo>
                  <a:pt x="127672" y="87307"/>
                </a:lnTo>
                <a:moveTo>
                  <a:pt x="158967" y="13646"/>
                </a:moveTo>
                <a:lnTo>
                  <a:pt x="150752" y="5216"/>
                </a:lnTo>
                <a:cubicBezTo>
                  <a:pt x="146465" y="713"/>
                  <a:pt x="140035" y="-999"/>
                  <a:pt x="134033" y="571"/>
                </a:cubicBezTo>
                <a:cubicBezTo>
                  <a:pt x="128031" y="2143"/>
                  <a:pt x="123389" y="6927"/>
                  <a:pt x="121816" y="12930"/>
                </a:cubicBezTo>
                <a:lnTo>
                  <a:pt x="118960" y="24290"/>
                </a:lnTo>
                <a:lnTo>
                  <a:pt x="110529" y="57585"/>
                </a:lnTo>
                <a:lnTo>
                  <a:pt x="77523" y="48225"/>
                </a:lnTo>
                <a:lnTo>
                  <a:pt x="66236" y="45083"/>
                </a:lnTo>
                <a:cubicBezTo>
                  <a:pt x="60234" y="43368"/>
                  <a:pt x="53803" y="45083"/>
                  <a:pt x="49447" y="49443"/>
                </a:cubicBezTo>
                <a:cubicBezTo>
                  <a:pt x="45087" y="53803"/>
                  <a:pt x="43376" y="60233"/>
                  <a:pt x="45087" y="66232"/>
                </a:cubicBezTo>
                <a:lnTo>
                  <a:pt x="48302" y="77519"/>
                </a:lnTo>
                <a:lnTo>
                  <a:pt x="57662" y="110525"/>
                </a:lnTo>
                <a:lnTo>
                  <a:pt x="24367" y="118956"/>
                </a:lnTo>
                <a:lnTo>
                  <a:pt x="13007" y="121813"/>
                </a:lnTo>
                <a:cubicBezTo>
                  <a:pt x="7005" y="123312"/>
                  <a:pt x="2290" y="128027"/>
                  <a:pt x="648" y="134029"/>
                </a:cubicBezTo>
                <a:cubicBezTo>
                  <a:pt x="-995" y="140031"/>
                  <a:pt x="721" y="146461"/>
                  <a:pt x="5220" y="150748"/>
                </a:cubicBezTo>
                <a:lnTo>
                  <a:pt x="13650" y="158963"/>
                </a:lnTo>
                <a:lnTo>
                  <a:pt x="38229" y="182898"/>
                </a:lnTo>
                <a:lnTo>
                  <a:pt x="13650" y="206833"/>
                </a:lnTo>
                <a:lnTo>
                  <a:pt x="5220" y="215048"/>
                </a:lnTo>
                <a:cubicBezTo>
                  <a:pt x="717" y="219335"/>
                  <a:pt x="-995" y="225765"/>
                  <a:pt x="574" y="231767"/>
                </a:cubicBezTo>
                <a:cubicBezTo>
                  <a:pt x="2147" y="237769"/>
                  <a:pt x="6931" y="242411"/>
                  <a:pt x="12934" y="243984"/>
                </a:cubicBezTo>
                <a:lnTo>
                  <a:pt x="24294" y="246840"/>
                </a:lnTo>
                <a:lnTo>
                  <a:pt x="57516" y="255271"/>
                </a:lnTo>
                <a:lnTo>
                  <a:pt x="48229" y="288277"/>
                </a:lnTo>
                <a:lnTo>
                  <a:pt x="45014" y="299564"/>
                </a:lnTo>
                <a:cubicBezTo>
                  <a:pt x="43299" y="305567"/>
                  <a:pt x="45014" y="311997"/>
                  <a:pt x="49374" y="316353"/>
                </a:cubicBezTo>
                <a:cubicBezTo>
                  <a:pt x="53734" y="320713"/>
                  <a:pt x="60164" y="322424"/>
                  <a:pt x="66162" y="320713"/>
                </a:cubicBezTo>
                <a:lnTo>
                  <a:pt x="77450" y="317498"/>
                </a:lnTo>
                <a:lnTo>
                  <a:pt x="110456" y="308138"/>
                </a:lnTo>
                <a:lnTo>
                  <a:pt x="118887" y="341360"/>
                </a:lnTo>
                <a:lnTo>
                  <a:pt x="121743" y="352720"/>
                </a:lnTo>
                <a:cubicBezTo>
                  <a:pt x="123243" y="358722"/>
                  <a:pt x="127958" y="363437"/>
                  <a:pt x="133960" y="365079"/>
                </a:cubicBezTo>
                <a:cubicBezTo>
                  <a:pt x="139962" y="366722"/>
                  <a:pt x="146319" y="364937"/>
                  <a:pt x="150679" y="360507"/>
                </a:cubicBezTo>
                <a:lnTo>
                  <a:pt x="158967" y="352219"/>
                </a:lnTo>
                <a:lnTo>
                  <a:pt x="182902" y="327571"/>
                </a:lnTo>
                <a:lnTo>
                  <a:pt x="206837" y="352219"/>
                </a:lnTo>
                <a:lnTo>
                  <a:pt x="215052" y="360577"/>
                </a:lnTo>
                <a:cubicBezTo>
                  <a:pt x="219412" y="365006"/>
                  <a:pt x="225769" y="366791"/>
                  <a:pt x="231771" y="365149"/>
                </a:cubicBezTo>
                <a:cubicBezTo>
                  <a:pt x="237773" y="363507"/>
                  <a:pt x="242415" y="358792"/>
                  <a:pt x="243988" y="352790"/>
                </a:cubicBezTo>
                <a:lnTo>
                  <a:pt x="246844" y="341429"/>
                </a:lnTo>
                <a:lnTo>
                  <a:pt x="255275" y="308207"/>
                </a:lnTo>
                <a:lnTo>
                  <a:pt x="288281" y="317567"/>
                </a:lnTo>
                <a:lnTo>
                  <a:pt x="299568" y="320782"/>
                </a:lnTo>
                <a:cubicBezTo>
                  <a:pt x="305570" y="322498"/>
                  <a:pt x="312001" y="320782"/>
                  <a:pt x="316357" y="316422"/>
                </a:cubicBezTo>
                <a:cubicBezTo>
                  <a:pt x="320717" y="312063"/>
                  <a:pt x="322428" y="305632"/>
                  <a:pt x="320717" y="299634"/>
                </a:cubicBezTo>
                <a:lnTo>
                  <a:pt x="317502" y="288347"/>
                </a:lnTo>
                <a:lnTo>
                  <a:pt x="308142" y="255340"/>
                </a:lnTo>
                <a:lnTo>
                  <a:pt x="341364" y="246910"/>
                </a:lnTo>
                <a:lnTo>
                  <a:pt x="352724" y="244053"/>
                </a:lnTo>
                <a:cubicBezTo>
                  <a:pt x="358726" y="242554"/>
                  <a:pt x="363441" y="237839"/>
                  <a:pt x="365083" y="231837"/>
                </a:cubicBezTo>
                <a:cubicBezTo>
                  <a:pt x="366726" y="225835"/>
                  <a:pt x="364941" y="219405"/>
                  <a:pt x="360511" y="215118"/>
                </a:cubicBezTo>
                <a:lnTo>
                  <a:pt x="352223" y="206830"/>
                </a:lnTo>
                <a:lnTo>
                  <a:pt x="327575" y="182894"/>
                </a:lnTo>
                <a:lnTo>
                  <a:pt x="352223" y="158959"/>
                </a:lnTo>
                <a:lnTo>
                  <a:pt x="360581" y="150744"/>
                </a:lnTo>
                <a:cubicBezTo>
                  <a:pt x="365010" y="146384"/>
                  <a:pt x="366795" y="140027"/>
                  <a:pt x="365153" y="134025"/>
                </a:cubicBezTo>
                <a:cubicBezTo>
                  <a:pt x="363510" y="128023"/>
                  <a:pt x="358796" y="123382"/>
                  <a:pt x="352794" y="121809"/>
                </a:cubicBezTo>
                <a:lnTo>
                  <a:pt x="341433" y="118952"/>
                </a:lnTo>
                <a:lnTo>
                  <a:pt x="308211" y="110522"/>
                </a:lnTo>
                <a:lnTo>
                  <a:pt x="317571" y="77515"/>
                </a:lnTo>
                <a:lnTo>
                  <a:pt x="320786" y="66228"/>
                </a:lnTo>
                <a:cubicBezTo>
                  <a:pt x="322502" y="60226"/>
                  <a:pt x="320786" y="53796"/>
                  <a:pt x="316426" y="49440"/>
                </a:cubicBezTo>
                <a:cubicBezTo>
                  <a:pt x="312066" y="45080"/>
                  <a:pt x="305636" y="43368"/>
                  <a:pt x="299638" y="45080"/>
                </a:cubicBezTo>
                <a:lnTo>
                  <a:pt x="288351" y="48295"/>
                </a:lnTo>
                <a:lnTo>
                  <a:pt x="255271" y="57582"/>
                </a:lnTo>
                <a:lnTo>
                  <a:pt x="246840" y="24360"/>
                </a:lnTo>
                <a:lnTo>
                  <a:pt x="243984" y="12999"/>
                </a:lnTo>
                <a:cubicBezTo>
                  <a:pt x="242484" y="6997"/>
                  <a:pt x="237770" y="2282"/>
                  <a:pt x="231768" y="640"/>
                </a:cubicBezTo>
                <a:cubicBezTo>
                  <a:pt x="225765" y="-1002"/>
                  <a:pt x="219335" y="713"/>
                  <a:pt x="215049" y="5212"/>
                </a:cubicBezTo>
                <a:lnTo>
                  <a:pt x="206834" y="13643"/>
                </a:lnTo>
                <a:lnTo>
                  <a:pt x="182898" y="38222"/>
                </a:lnTo>
                <a:lnTo>
                  <a:pt x="158967" y="13646"/>
                </a:ln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7434578" y="3094357"/>
            <a:ext cx="3017520" cy="73152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Provides clarity to industry, reducing regulatory complexity, especially for SMEs.</a:t>
            </a:r>
            <a:endParaRPr lang="en-US" sz="1300" dirty="0"/>
          </a:p>
        </p:txBody>
      </p:sp>
      <p:sp>
        <p:nvSpPr>
          <p:cNvPr id="15" name="Text 13"/>
          <p:cNvSpPr/>
          <p:nvPr/>
        </p:nvSpPr>
        <p:spPr>
          <a:xfrm>
            <a:off x="7434580" y="2490275"/>
            <a:ext cx="301752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Support for Industry</a:t>
            </a:r>
            <a:endParaRPr lang="en-US" sz="1400" dirty="0"/>
          </a:p>
        </p:txBody>
      </p:sp>
      <p:sp>
        <p:nvSpPr>
          <p:cNvPr id="16" name="Text 14"/>
          <p:cNvSpPr/>
          <p:nvPr/>
        </p:nvSpPr>
        <p:spPr>
          <a:xfrm>
            <a:off x="7434581" y="2007428"/>
            <a:ext cx="365760" cy="220463"/>
          </a:xfrm>
          <a:custGeom>
            <a:avLst/>
            <a:gdLst/>
            <a:ahLst/>
            <a:cxnLst/>
            <a:rect l="l" t="t" r="r" b="b"/>
            <a:pathLst>
              <a:path w="365760" h="220463">
                <a:moveTo>
                  <a:pt x="155561" y="344"/>
                </a:moveTo>
                <a:lnTo>
                  <a:pt x="126359" y="29549"/>
                </a:lnTo>
                <a:cubicBezTo>
                  <a:pt x="117614" y="31950"/>
                  <a:pt x="109501" y="36350"/>
                  <a:pt x="102643" y="42408"/>
                </a:cubicBezTo>
                <a:lnTo>
                  <a:pt x="87442" y="55953"/>
                </a:lnTo>
                <a:cubicBezTo>
                  <a:pt x="81612" y="61154"/>
                  <a:pt x="74011" y="64011"/>
                  <a:pt x="66181" y="64011"/>
                </a:cubicBezTo>
                <a:lnTo>
                  <a:pt x="54864" y="64011"/>
                </a:lnTo>
                <a:lnTo>
                  <a:pt x="54864" y="137163"/>
                </a:lnTo>
                <a:cubicBezTo>
                  <a:pt x="66521" y="137507"/>
                  <a:pt x="77611" y="142249"/>
                  <a:pt x="85895" y="150536"/>
                </a:cubicBezTo>
                <a:lnTo>
                  <a:pt x="106239" y="170881"/>
                </a:lnTo>
                <a:lnTo>
                  <a:pt x="110240" y="174882"/>
                </a:lnTo>
                <a:lnTo>
                  <a:pt x="110240" y="174882"/>
                </a:lnTo>
                <a:lnTo>
                  <a:pt x="125672" y="190312"/>
                </a:lnTo>
                <a:cubicBezTo>
                  <a:pt x="129216" y="193855"/>
                  <a:pt x="135046" y="193855"/>
                  <a:pt x="138586" y="190312"/>
                </a:cubicBezTo>
                <a:cubicBezTo>
                  <a:pt x="139559" y="189340"/>
                  <a:pt x="140302" y="188198"/>
                  <a:pt x="140701" y="186997"/>
                </a:cubicBezTo>
                <a:cubicBezTo>
                  <a:pt x="142303" y="182596"/>
                  <a:pt x="146015" y="179280"/>
                  <a:pt x="150587" y="178253"/>
                </a:cubicBezTo>
                <a:cubicBezTo>
                  <a:pt x="155159" y="177223"/>
                  <a:pt x="159958" y="178597"/>
                  <a:pt x="163275" y="181968"/>
                </a:cubicBezTo>
                <a:lnTo>
                  <a:pt x="169449" y="188026"/>
                </a:lnTo>
                <a:cubicBezTo>
                  <a:pt x="176080" y="194655"/>
                  <a:pt x="186823" y="194655"/>
                  <a:pt x="193396" y="188026"/>
                </a:cubicBezTo>
                <a:cubicBezTo>
                  <a:pt x="196483" y="184939"/>
                  <a:pt x="198140" y="180998"/>
                  <a:pt x="198311" y="176939"/>
                </a:cubicBezTo>
                <a:cubicBezTo>
                  <a:pt x="198538" y="171910"/>
                  <a:pt x="201512" y="167452"/>
                  <a:pt x="206084" y="165281"/>
                </a:cubicBezTo>
                <a:cubicBezTo>
                  <a:pt x="210656" y="163109"/>
                  <a:pt x="215970" y="163566"/>
                  <a:pt x="220027" y="166480"/>
                </a:cubicBezTo>
                <a:cubicBezTo>
                  <a:pt x="225400" y="170310"/>
                  <a:pt x="232887" y="169796"/>
                  <a:pt x="237686" y="164994"/>
                </a:cubicBezTo>
                <a:cubicBezTo>
                  <a:pt x="243059" y="159622"/>
                  <a:pt x="243059" y="150935"/>
                  <a:pt x="237686" y="145620"/>
                </a:cubicBezTo>
                <a:lnTo>
                  <a:pt x="194365" y="102301"/>
                </a:lnTo>
                <a:lnTo>
                  <a:pt x="173904" y="121162"/>
                </a:lnTo>
                <a:cubicBezTo>
                  <a:pt x="158301" y="135565"/>
                  <a:pt x="134358" y="135792"/>
                  <a:pt x="118470" y="121675"/>
                </a:cubicBezTo>
                <a:cubicBezTo>
                  <a:pt x="100354" y="105560"/>
                  <a:pt x="99951" y="77442"/>
                  <a:pt x="117555" y="60810"/>
                </a:cubicBezTo>
                <a:lnTo>
                  <a:pt x="157617" y="22977"/>
                </a:lnTo>
                <a:cubicBezTo>
                  <a:pt x="173275" y="8232"/>
                  <a:pt x="193963" y="2"/>
                  <a:pt x="215509" y="2"/>
                </a:cubicBezTo>
                <a:cubicBezTo>
                  <a:pt x="236142" y="2"/>
                  <a:pt x="256087" y="7604"/>
                  <a:pt x="271460" y="21261"/>
                </a:cubicBezTo>
                <a:lnTo>
                  <a:pt x="288661" y="36577"/>
                </a:lnTo>
                <a:lnTo>
                  <a:pt x="310892" y="36577"/>
                </a:lnTo>
                <a:lnTo>
                  <a:pt x="333752" y="36577"/>
                </a:lnTo>
                <a:lnTo>
                  <a:pt x="356612" y="36577"/>
                </a:lnTo>
                <a:cubicBezTo>
                  <a:pt x="361641" y="36577"/>
                  <a:pt x="365756" y="40691"/>
                  <a:pt x="365756" y="45722"/>
                </a:cubicBezTo>
                <a:lnTo>
                  <a:pt x="365756" y="164593"/>
                </a:lnTo>
                <a:cubicBezTo>
                  <a:pt x="365756" y="174708"/>
                  <a:pt x="357585" y="182880"/>
                  <a:pt x="347468" y="182880"/>
                </a:cubicBezTo>
                <a:lnTo>
                  <a:pt x="329180" y="182880"/>
                </a:lnTo>
                <a:cubicBezTo>
                  <a:pt x="322436" y="182880"/>
                  <a:pt x="316492" y="179223"/>
                  <a:pt x="313350" y="173736"/>
                </a:cubicBezTo>
                <a:lnTo>
                  <a:pt x="264829" y="173736"/>
                </a:lnTo>
                <a:cubicBezTo>
                  <a:pt x="262886" y="177565"/>
                  <a:pt x="260315" y="181223"/>
                  <a:pt x="257115" y="184424"/>
                </a:cubicBezTo>
                <a:cubicBezTo>
                  <a:pt x="247341" y="194197"/>
                  <a:pt x="233797" y="198026"/>
                  <a:pt x="221109" y="195910"/>
                </a:cubicBezTo>
                <a:cubicBezTo>
                  <a:pt x="219054" y="200081"/>
                  <a:pt x="216252" y="203968"/>
                  <a:pt x="212766" y="207453"/>
                </a:cubicBezTo>
                <a:cubicBezTo>
                  <a:pt x="197163" y="223055"/>
                  <a:pt x="172763" y="224599"/>
                  <a:pt x="155389" y="212083"/>
                </a:cubicBezTo>
                <a:cubicBezTo>
                  <a:pt x="141044" y="223970"/>
                  <a:pt x="119669" y="223227"/>
                  <a:pt x="106242" y="209739"/>
                </a:cubicBezTo>
                <a:lnTo>
                  <a:pt x="90869" y="194309"/>
                </a:lnTo>
                <a:lnTo>
                  <a:pt x="86868" y="190308"/>
                </a:lnTo>
                <a:lnTo>
                  <a:pt x="66521" y="169964"/>
                </a:lnTo>
                <a:cubicBezTo>
                  <a:pt x="63379" y="166820"/>
                  <a:pt x="59264" y="164992"/>
                  <a:pt x="54864" y="164648"/>
                </a:cubicBezTo>
                <a:cubicBezTo>
                  <a:pt x="54864" y="174706"/>
                  <a:pt x="46634" y="182878"/>
                  <a:pt x="36576" y="182878"/>
                </a:cubicBezTo>
                <a:lnTo>
                  <a:pt x="18288" y="182878"/>
                </a:lnTo>
                <a:cubicBezTo>
                  <a:pt x="8171" y="182878"/>
                  <a:pt x="0" y="174706"/>
                  <a:pt x="0" y="164591"/>
                </a:cubicBezTo>
                <a:lnTo>
                  <a:pt x="0" y="45720"/>
                </a:lnTo>
                <a:cubicBezTo>
                  <a:pt x="0" y="40691"/>
                  <a:pt x="4115" y="36575"/>
                  <a:pt x="9144" y="36575"/>
                </a:cubicBezTo>
                <a:lnTo>
                  <a:pt x="32004" y="36575"/>
                </a:lnTo>
                <a:lnTo>
                  <a:pt x="54864" y="36575"/>
                </a:lnTo>
                <a:lnTo>
                  <a:pt x="66181" y="36575"/>
                </a:lnTo>
                <a:cubicBezTo>
                  <a:pt x="67325" y="36575"/>
                  <a:pt x="68408" y="36176"/>
                  <a:pt x="69209" y="35433"/>
                </a:cubicBezTo>
                <a:lnTo>
                  <a:pt x="84355" y="21945"/>
                </a:lnTo>
                <a:cubicBezTo>
                  <a:pt x="100299" y="7829"/>
                  <a:pt x="120818" y="0"/>
                  <a:pt x="142134" y="0"/>
                </a:cubicBezTo>
                <a:lnTo>
                  <a:pt x="148019" y="0"/>
                </a:lnTo>
                <a:cubicBezTo>
                  <a:pt x="150532" y="0"/>
                  <a:pt x="153107" y="115"/>
                  <a:pt x="155561" y="344"/>
                </a:cubicBezTo>
                <a:lnTo>
                  <a:pt x="155561" y="344"/>
                </a:lnTo>
                <a:moveTo>
                  <a:pt x="310896" y="146304"/>
                </a:moveTo>
                <a:lnTo>
                  <a:pt x="310896" y="64007"/>
                </a:lnTo>
                <a:lnTo>
                  <a:pt x="283464" y="64007"/>
                </a:lnTo>
                <a:cubicBezTo>
                  <a:pt x="280092" y="64007"/>
                  <a:pt x="276833" y="62750"/>
                  <a:pt x="274378" y="60521"/>
                </a:cubicBezTo>
                <a:lnTo>
                  <a:pt x="253289" y="41776"/>
                </a:lnTo>
                <a:cubicBezTo>
                  <a:pt x="242887" y="32518"/>
                  <a:pt x="229456" y="27430"/>
                  <a:pt x="215513" y="27430"/>
                </a:cubicBezTo>
                <a:cubicBezTo>
                  <a:pt x="200996" y="27430"/>
                  <a:pt x="187053" y="32975"/>
                  <a:pt x="176479" y="42918"/>
                </a:cubicBezTo>
                <a:lnTo>
                  <a:pt x="136418" y="80751"/>
                </a:lnTo>
                <a:cubicBezTo>
                  <a:pt x="130532" y="86351"/>
                  <a:pt x="130646" y="95782"/>
                  <a:pt x="136703" y="101153"/>
                </a:cubicBezTo>
                <a:cubicBezTo>
                  <a:pt x="142017" y="105897"/>
                  <a:pt x="150075" y="105782"/>
                  <a:pt x="155276" y="100981"/>
                </a:cubicBezTo>
                <a:lnTo>
                  <a:pt x="196366" y="63033"/>
                </a:lnTo>
                <a:cubicBezTo>
                  <a:pt x="201910" y="57889"/>
                  <a:pt x="210597" y="58231"/>
                  <a:pt x="215740" y="63833"/>
                </a:cubicBezTo>
                <a:cubicBezTo>
                  <a:pt x="220882" y="69433"/>
                  <a:pt x="220542" y="78064"/>
                  <a:pt x="214939" y="83207"/>
                </a:cubicBezTo>
                <a:lnTo>
                  <a:pt x="214482" y="83663"/>
                </a:lnTo>
                <a:lnTo>
                  <a:pt x="257001" y="126184"/>
                </a:lnTo>
                <a:cubicBezTo>
                  <a:pt x="262718" y="131898"/>
                  <a:pt x="266431" y="138929"/>
                  <a:pt x="268087" y="146244"/>
                </a:cubicBezTo>
                <a:lnTo>
                  <a:pt x="310834" y="146244"/>
                </a:lnTo>
                <a:lnTo>
                  <a:pt x="310896" y="146304"/>
                </a:lnTo>
                <a:moveTo>
                  <a:pt x="36576" y="155448"/>
                </a:moveTo>
                <a:cubicBezTo>
                  <a:pt x="36576" y="150397"/>
                  <a:pt x="32483" y="146304"/>
                  <a:pt x="27432" y="146304"/>
                </a:cubicBezTo>
                <a:cubicBezTo>
                  <a:pt x="22381" y="146304"/>
                  <a:pt x="18288" y="150398"/>
                  <a:pt x="18288" y="155448"/>
                </a:cubicBezTo>
                <a:cubicBezTo>
                  <a:pt x="18288" y="160499"/>
                  <a:pt x="22381" y="164593"/>
                  <a:pt x="27432" y="164593"/>
                </a:cubicBezTo>
                <a:cubicBezTo>
                  <a:pt x="32483" y="164593"/>
                  <a:pt x="36576" y="160499"/>
                  <a:pt x="36576" y="155448"/>
                </a:cubicBezTo>
                <a:moveTo>
                  <a:pt x="338328" y="164593"/>
                </a:moveTo>
                <a:cubicBezTo>
                  <a:pt x="343379" y="164593"/>
                  <a:pt x="347472" y="160499"/>
                  <a:pt x="347472" y="155448"/>
                </a:cubicBezTo>
                <a:cubicBezTo>
                  <a:pt x="347472" y="150397"/>
                  <a:pt x="343379" y="146304"/>
                  <a:pt x="338328" y="146304"/>
                </a:cubicBezTo>
                <a:cubicBezTo>
                  <a:pt x="333277" y="146304"/>
                  <a:pt x="329184" y="150398"/>
                  <a:pt x="329184" y="155448"/>
                </a:cubicBezTo>
                <a:cubicBezTo>
                  <a:pt x="329184" y="160499"/>
                  <a:pt x="333277" y="164593"/>
                  <a:pt x="338328" y="164593"/>
                </a:cubicBez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4037329" y="3097897"/>
            <a:ext cx="3017520" cy="73152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Acts as the single, authoritative point of contact for AI regulation and guidance.</a:t>
            </a:r>
            <a:endParaRPr lang="en-US" sz="1300" dirty="0"/>
          </a:p>
        </p:txBody>
      </p:sp>
      <p:sp>
        <p:nvSpPr>
          <p:cNvPr id="18" name="Text 16"/>
          <p:cNvSpPr/>
          <p:nvPr/>
        </p:nvSpPr>
        <p:spPr>
          <a:xfrm>
            <a:off x="4037330" y="2511065"/>
            <a:ext cx="301752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Authoritative Point of Contact</a:t>
            </a:r>
            <a:endParaRPr lang="en-US" sz="1400" dirty="0"/>
          </a:p>
        </p:txBody>
      </p:sp>
      <p:sp>
        <p:nvSpPr>
          <p:cNvPr id="19" name="Text 17"/>
          <p:cNvSpPr/>
          <p:nvPr/>
        </p:nvSpPr>
        <p:spPr>
          <a:xfrm>
            <a:off x="4037326" y="1948455"/>
            <a:ext cx="365760" cy="365760"/>
          </a:xfrm>
          <a:custGeom>
            <a:avLst/>
            <a:gdLst/>
            <a:ahLst/>
            <a:cxnLst/>
            <a:rect l="l" t="t" r="r" b="b"/>
            <a:pathLst>
              <a:path w="365760" h="365760">
                <a:moveTo>
                  <a:pt x="182880" y="34290"/>
                </a:moveTo>
                <a:cubicBezTo>
                  <a:pt x="165664" y="34290"/>
                  <a:pt x="150660" y="43935"/>
                  <a:pt x="143089" y="58222"/>
                </a:cubicBezTo>
                <a:cubicBezTo>
                  <a:pt x="139230" y="65508"/>
                  <a:pt x="130730" y="69008"/>
                  <a:pt x="122873" y="66579"/>
                </a:cubicBezTo>
                <a:cubicBezTo>
                  <a:pt x="107442" y="61865"/>
                  <a:pt x="89940" y="65581"/>
                  <a:pt x="77797" y="77793"/>
                </a:cubicBezTo>
                <a:cubicBezTo>
                  <a:pt x="65654" y="90010"/>
                  <a:pt x="61868" y="107438"/>
                  <a:pt x="66583" y="122870"/>
                </a:cubicBezTo>
                <a:cubicBezTo>
                  <a:pt x="69012" y="130726"/>
                  <a:pt x="65511" y="139230"/>
                  <a:pt x="58225" y="143016"/>
                </a:cubicBezTo>
                <a:cubicBezTo>
                  <a:pt x="43939" y="150660"/>
                  <a:pt x="34294" y="165660"/>
                  <a:pt x="34294" y="182876"/>
                </a:cubicBezTo>
                <a:cubicBezTo>
                  <a:pt x="34294" y="200093"/>
                  <a:pt x="43939" y="215096"/>
                  <a:pt x="58225" y="222667"/>
                </a:cubicBezTo>
                <a:cubicBezTo>
                  <a:pt x="65511" y="226526"/>
                  <a:pt x="69012" y="235026"/>
                  <a:pt x="66583" y="242883"/>
                </a:cubicBezTo>
                <a:cubicBezTo>
                  <a:pt x="61868" y="258314"/>
                  <a:pt x="65584" y="275816"/>
                  <a:pt x="77797" y="287959"/>
                </a:cubicBezTo>
                <a:cubicBezTo>
                  <a:pt x="90013" y="300102"/>
                  <a:pt x="107442" y="303888"/>
                  <a:pt x="122873" y="299173"/>
                </a:cubicBezTo>
                <a:cubicBezTo>
                  <a:pt x="130730" y="296745"/>
                  <a:pt x="139234" y="300245"/>
                  <a:pt x="143019" y="307531"/>
                </a:cubicBezTo>
                <a:cubicBezTo>
                  <a:pt x="150591" y="321818"/>
                  <a:pt x="165594" y="331463"/>
                  <a:pt x="182810" y="331463"/>
                </a:cubicBezTo>
                <a:cubicBezTo>
                  <a:pt x="200027" y="331463"/>
                  <a:pt x="215030" y="321818"/>
                  <a:pt x="222602" y="307531"/>
                </a:cubicBezTo>
                <a:cubicBezTo>
                  <a:pt x="226460" y="300245"/>
                  <a:pt x="234887" y="296745"/>
                  <a:pt x="242748" y="299173"/>
                </a:cubicBezTo>
                <a:cubicBezTo>
                  <a:pt x="258179" y="303888"/>
                  <a:pt x="275681" y="300172"/>
                  <a:pt x="287824" y="287959"/>
                </a:cubicBezTo>
                <a:cubicBezTo>
                  <a:pt x="299967" y="275743"/>
                  <a:pt x="303753" y="258314"/>
                  <a:pt x="299038" y="242883"/>
                </a:cubicBezTo>
                <a:cubicBezTo>
                  <a:pt x="296609" y="235026"/>
                  <a:pt x="300110" y="226523"/>
                  <a:pt x="307396" y="222737"/>
                </a:cubicBezTo>
                <a:cubicBezTo>
                  <a:pt x="321682" y="215166"/>
                  <a:pt x="331327" y="200162"/>
                  <a:pt x="331327" y="182946"/>
                </a:cubicBezTo>
                <a:cubicBezTo>
                  <a:pt x="331327" y="165729"/>
                  <a:pt x="321682" y="150726"/>
                  <a:pt x="307396" y="143155"/>
                </a:cubicBezTo>
                <a:cubicBezTo>
                  <a:pt x="300110" y="139296"/>
                  <a:pt x="296609" y="130869"/>
                  <a:pt x="299038" y="123009"/>
                </a:cubicBezTo>
                <a:cubicBezTo>
                  <a:pt x="303753" y="107577"/>
                  <a:pt x="300037" y="90076"/>
                  <a:pt x="287824" y="77932"/>
                </a:cubicBezTo>
                <a:cubicBezTo>
                  <a:pt x="275607" y="65789"/>
                  <a:pt x="258322" y="61857"/>
                  <a:pt x="242890" y="66576"/>
                </a:cubicBezTo>
                <a:cubicBezTo>
                  <a:pt x="235034" y="69004"/>
                  <a:pt x="226530" y="65504"/>
                  <a:pt x="222675" y="58218"/>
                </a:cubicBezTo>
                <a:cubicBezTo>
                  <a:pt x="215103" y="43931"/>
                  <a:pt x="200100" y="34286"/>
                  <a:pt x="182884" y="34286"/>
                </a:cubicBezTo>
                <a:lnTo>
                  <a:pt x="182880" y="34290"/>
                </a:lnTo>
                <a:moveTo>
                  <a:pt x="119944" y="31005"/>
                </a:moveTo>
                <a:cubicBezTo>
                  <a:pt x="134446" y="12147"/>
                  <a:pt x="157233" y="0"/>
                  <a:pt x="182880" y="0"/>
                </a:cubicBezTo>
                <a:cubicBezTo>
                  <a:pt x="208527" y="0"/>
                  <a:pt x="231314" y="12143"/>
                  <a:pt x="245816" y="31005"/>
                </a:cubicBezTo>
                <a:cubicBezTo>
                  <a:pt x="269390" y="27933"/>
                  <a:pt x="294108" y="35435"/>
                  <a:pt x="312253" y="53580"/>
                </a:cubicBezTo>
                <a:cubicBezTo>
                  <a:pt x="330398" y="71726"/>
                  <a:pt x="337900" y="96444"/>
                  <a:pt x="334828" y="120017"/>
                </a:cubicBezTo>
                <a:cubicBezTo>
                  <a:pt x="353617" y="134446"/>
                  <a:pt x="365760" y="157237"/>
                  <a:pt x="365760" y="182884"/>
                </a:cubicBezTo>
                <a:cubicBezTo>
                  <a:pt x="365760" y="208531"/>
                  <a:pt x="353617" y="231318"/>
                  <a:pt x="334755" y="245820"/>
                </a:cubicBezTo>
                <a:cubicBezTo>
                  <a:pt x="337827" y="269393"/>
                  <a:pt x="330325" y="294111"/>
                  <a:pt x="312180" y="312257"/>
                </a:cubicBezTo>
                <a:cubicBezTo>
                  <a:pt x="294035" y="330402"/>
                  <a:pt x="269316" y="337904"/>
                  <a:pt x="245743" y="334831"/>
                </a:cubicBezTo>
                <a:cubicBezTo>
                  <a:pt x="231314" y="353621"/>
                  <a:pt x="208523" y="365764"/>
                  <a:pt x="182880" y="365764"/>
                </a:cubicBezTo>
                <a:cubicBezTo>
                  <a:pt x="157233" y="365764"/>
                  <a:pt x="134446" y="353621"/>
                  <a:pt x="119944" y="334758"/>
                </a:cubicBezTo>
                <a:cubicBezTo>
                  <a:pt x="96370" y="337831"/>
                  <a:pt x="71652" y="330329"/>
                  <a:pt x="53507" y="312184"/>
                </a:cubicBezTo>
                <a:cubicBezTo>
                  <a:pt x="35362" y="294038"/>
                  <a:pt x="27860" y="269320"/>
                  <a:pt x="30932" y="245747"/>
                </a:cubicBezTo>
                <a:cubicBezTo>
                  <a:pt x="12143" y="231318"/>
                  <a:pt x="0" y="208527"/>
                  <a:pt x="0" y="182884"/>
                </a:cubicBezTo>
                <a:cubicBezTo>
                  <a:pt x="0" y="157237"/>
                  <a:pt x="12143" y="134450"/>
                  <a:pt x="31005" y="119947"/>
                </a:cubicBezTo>
                <a:cubicBezTo>
                  <a:pt x="27933" y="96374"/>
                  <a:pt x="35435" y="71656"/>
                  <a:pt x="53580" y="53511"/>
                </a:cubicBezTo>
                <a:cubicBezTo>
                  <a:pt x="71725" y="35365"/>
                  <a:pt x="96444" y="27864"/>
                  <a:pt x="120017" y="30936"/>
                </a:cubicBezTo>
                <a:lnTo>
                  <a:pt x="119944" y="31005"/>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640080" y="2511220"/>
            <a:ext cx="301752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Centralized AI Oversight</a:t>
            </a:r>
            <a:endParaRPr lang="en-US" sz="1400" dirty="0"/>
          </a:p>
        </p:txBody>
      </p:sp>
      <p:sp>
        <p:nvSpPr>
          <p:cNvPr id="21" name="Text 19"/>
          <p:cNvSpPr/>
          <p:nvPr/>
        </p:nvSpPr>
        <p:spPr>
          <a:xfrm>
            <a:off x="640080" y="3094357"/>
            <a:ext cx="3017520" cy="731520"/>
          </a:xfrm>
          <a:prstGeom prst="rect">
            <a:avLst/>
          </a:prstGeom>
          <a:noFill/>
          <a:ln/>
        </p:spPr>
        <p:txBody>
          <a:bodyPr wrap="square" lIns="0" tIns="0" rIns="0" bIns="0" rtlCol="0" anchor="t"/>
          <a:lstStyle/>
          <a:p>
            <a:pPr marL="0" indent="0" algn="l">
              <a:lnSpc>
                <a:spcPct val="90000"/>
              </a:lnSpc>
              <a:spcBef>
                <a:spcPts val="1000"/>
              </a:spcBef>
              <a:buNone/>
            </a:pPr>
            <a:r>
              <a:rPr lang="en-US" sz="1300" dirty="0">
                <a:solidFill>
                  <a:srgbClr val="000000"/>
                </a:solidFill>
                <a:latin typeface="Raleway" pitchFamily="34" charset="0"/>
                <a:ea typeface="Raleway" pitchFamily="34" charset="-122"/>
                <a:cs typeface="Raleway" pitchFamily="34" charset="-120"/>
              </a:rPr>
              <a:t>Centralizes AI oversight to prevent duplication and confusion among agencies.</a:t>
            </a:r>
            <a:endParaRPr lang="en-US" sz="1300" dirty="0"/>
          </a:p>
        </p:txBody>
      </p:sp>
      <p:sp>
        <p:nvSpPr>
          <p:cNvPr id="22" name="Text 20"/>
          <p:cNvSpPr/>
          <p:nvPr/>
        </p:nvSpPr>
        <p:spPr>
          <a:xfrm>
            <a:off x="650567" y="1955647"/>
            <a:ext cx="344786" cy="365760"/>
          </a:xfrm>
          <a:custGeom>
            <a:avLst/>
            <a:gdLst/>
            <a:ahLst/>
            <a:cxnLst/>
            <a:rect l="l" t="t" r="r" b="b"/>
            <a:pathLst>
              <a:path w="344786" h="365760">
                <a:moveTo>
                  <a:pt x="172393" y="35482"/>
                </a:moveTo>
                <a:lnTo>
                  <a:pt x="40943" y="91224"/>
                </a:lnTo>
                <a:cubicBezTo>
                  <a:pt x="36706" y="93020"/>
                  <a:pt x="34406" y="96828"/>
                  <a:pt x="34479" y="100419"/>
                </a:cubicBezTo>
                <a:cubicBezTo>
                  <a:pt x="34837" y="166073"/>
                  <a:pt x="62061" y="279492"/>
                  <a:pt x="168369" y="330347"/>
                </a:cubicBezTo>
                <a:cubicBezTo>
                  <a:pt x="170955" y="331569"/>
                  <a:pt x="173972" y="331569"/>
                  <a:pt x="176486" y="330347"/>
                </a:cubicBezTo>
                <a:cubicBezTo>
                  <a:pt x="282794" y="279419"/>
                  <a:pt x="310018" y="166070"/>
                  <a:pt x="310304" y="100346"/>
                </a:cubicBezTo>
                <a:cubicBezTo>
                  <a:pt x="310304" y="96754"/>
                  <a:pt x="308077" y="93020"/>
                  <a:pt x="303839" y="91151"/>
                </a:cubicBezTo>
                <a:lnTo>
                  <a:pt x="172393" y="35482"/>
                </a:lnTo>
                <a:moveTo>
                  <a:pt x="182020" y="2085"/>
                </a:moveTo>
                <a:lnTo>
                  <a:pt x="317276" y="59476"/>
                </a:lnTo>
                <a:cubicBezTo>
                  <a:pt x="333077" y="66155"/>
                  <a:pt x="344859" y="81744"/>
                  <a:pt x="344786" y="100562"/>
                </a:cubicBezTo>
                <a:cubicBezTo>
                  <a:pt x="344428" y="171819"/>
                  <a:pt x="315121" y="302191"/>
                  <a:pt x="191356" y="361451"/>
                </a:cubicBezTo>
                <a:cubicBezTo>
                  <a:pt x="179361" y="367197"/>
                  <a:pt x="165425" y="367197"/>
                  <a:pt x="153430" y="361451"/>
                </a:cubicBezTo>
                <a:cubicBezTo>
                  <a:pt x="29665" y="302191"/>
                  <a:pt x="359" y="171819"/>
                  <a:pt x="0" y="100562"/>
                </a:cubicBezTo>
                <a:cubicBezTo>
                  <a:pt x="-72" y="81744"/>
                  <a:pt x="11709" y="66155"/>
                  <a:pt x="27510" y="59476"/>
                </a:cubicBezTo>
                <a:lnTo>
                  <a:pt x="162839" y="2085"/>
                </a:lnTo>
                <a:cubicBezTo>
                  <a:pt x="165784" y="721"/>
                  <a:pt x="169087" y="0"/>
                  <a:pt x="172393" y="0"/>
                </a:cubicBezTo>
                <a:cubicBezTo>
                  <a:pt x="175696" y="0"/>
                  <a:pt x="179003" y="717"/>
                  <a:pt x="182020" y="2085"/>
                </a:cubicBezTo>
                <a:lnTo>
                  <a:pt x="182020" y="2085"/>
                </a:lnTo>
              </a:path>
            </a:pathLst>
          </a:custGeom>
          <a:solidFill>
            <a:srgbClr val="000000"/>
          </a:solidFill>
          <a:ln/>
        </p:spPr>
        <p:txBody>
          <a:bodyPr wrap="square" lIns="0" tIns="0" rIns="0" bIns="0" rtlCol="0" anchor="ctr"/>
          <a:lstStyle/>
          <a:p>
            <a:pPr marL="0" indent="0">
              <a:buNone/>
            </a:pPr>
            <a:endParaRPr lang="en-US" dirty="0"/>
          </a:p>
        </p:txBody>
      </p:sp>
      <p:sp>
        <p:nvSpPr>
          <p:cNvPr id="23" name="Text 21"/>
          <p:cNvSpPr/>
          <p:nvPr/>
        </p:nvSpPr>
        <p:spPr>
          <a:xfrm>
            <a:off x="105155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24" name="Text 22"/>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3</a:t>
            </a:r>
            <a:endParaRPr lang="en-US" sz="1000" dirty="0"/>
          </a:p>
        </p:txBody>
      </p:sp>
      <p:sp>
        <p:nvSpPr>
          <p:cNvPr id="25" name="Text 23"/>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7450455" y="4340476"/>
            <a:ext cx="1828800" cy="365760"/>
          </a:xfrm>
          <a:prstGeom prst="rect">
            <a:avLst/>
          </a:prstGeom>
          <a:noFill/>
          <a:ln/>
        </p:spPr>
        <p:txBody>
          <a:bodyPr wrap="square" lIns="0" tIns="0" rIns="0" bIns="0" rtlCol="0" anchor="t"/>
          <a:lstStyle/>
          <a:p>
            <a:pPr marL="0" indent="0" algn="l">
              <a:lnSpc>
                <a:spcPct val="90000"/>
              </a:lnSpc>
              <a:spcBef>
                <a:spcPts val="952"/>
              </a:spcBef>
              <a:buNone/>
            </a:pPr>
            <a:r>
              <a:rPr lang="en-US" sz="1332" b="1" dirty="0">
                <a:solidFill>
                  <a:srgbClr val="000000"/>
                </a:solidFill>
                <a:latin typeface="Raleway" pitchFamily="34" charset="0"/>
                <a:ea typeface="Raleway" pitchFamily="34" charset="-122"/>
                <a:cs typeface="Raleway" pitchFamily="34" charset="-120"/>
              </a:rPr>
              <a:t>Collaborative AI Development</a:t>
            </a:r>
            <a:endParaRPr lang="en-US" sz="1332" dirty="0"/>
          </a:p>
        </p:txBody>
      </p:sp>
      <p:sp>
        <p:nvSpPr>
          <p:cNvPr id="5" name="Text 3"/>
          <p:cNvSpPr/>
          <p:nvPr/>
        </p:nvSpPr>
        <p:spPr>
          <a:xfrm>
            <a:off x="7450455" y="4846320"/>
            <a:ext cx="1828800" cy="109728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Facilitating collaboration across universities, industry, and civil society for shared progress.</a:t>
            </a:r>
            <a:endParaRPr lang="en-US" sz="1200" dirty="0"/>
          </a:p>
        </p:txBody>
      </p:sp>
      <p:sp>
        <p:nvSpPr>
          <p:cNvPr id="6" name="Text 4"/>
          <p:cNvSpPr/>
          <p:nvPr/>
        </p:nvSpPr>
        <p:spPr>
          <a:xfrm>
            <a:off x="7450455" y="3657283"/>
            <a:ext cx="365760" cy="220463"/>
          </a:xfrm>
          <a:custGeom>
            <a:avLst/>
            <a:gdLst/>
            <a:ahLst/>
            <a:cxnLst/>
            <a:rect l="l" t="t" r="r" b="b"/>
            <a:pathLst>
              <a:path w="365760" h="220463">
                <a:moveTo>
                  <a:pt x="155561" y="344"/>
                </a:moveTo>
                <a:lnTo>
                  <a:pt x="126359" y="29549"/>
                </a:lnTo>
                <a:cubicBezTo>
                  <a:pt x="117614" y="31950"/>
                  <a:pt x="109501" y="36350"/>
                  <a:pt x="102643" y="42408"/>
                </a:cubicBezTo>
                <a:lnTo>
                  <a:pt x="87442" y="55953"/>
                </a:lnTo>
                <a:cubicBezTo>
                  <a:pt x="81612" y="61154"/>
                  <a:pt x="74011" y="64011"/>
                  <a:pt x="66181" y="64011"/>
                </a:cubicBezTo>
                <a:lnTo>
                  <a:pt x="54864" y="64011"/>
                </a:lnTo>
                <a:lnTo>
                  <a:pt x="54864" y="137163"/>
                </a:lnTo>
                <a:cubicBezTo>
                  <a:pt x="66521" y="137507"/>
                  <a:pt x="77611" y="142249"/>
                  <a:pt x="85895" y="150536"/>
                </a:cubicBezTo>
                <a:lnTo>
                  <a:pt x="106239" y="170881"/>
                </a:lnTo>
                <a:lnTo>
                  <a:pt x="110240" y="174882"/>
                </a:lnTo>
                <a:lnTo>
                  <a:pt x="110240" y="174882"/>
                </a:lnTo>
                <a:lnTo>
                  <a:pt x="125672" y="190312"/>
                </a:lnTo>
                <a:cubicBezTo>
                  <a:pt x="129216" y="193855"/>
                  <a:pt x="135046" y="193855"/>
                  <a:pt x="138586" y="190312"/>
                </a:cubicBezTo>
                <a:cubicBezTo>
                  <a:pt x="139559" y="189340"/>
                  <a:pt x="140302" y="188198"/>
                  <a:pt x="140701" y="186997"/>
                </a:cubicBezTo>
                <a:cubicBezTo>
                  <a:pt x="142303" y="182596"/>
                  <a:pt x="146015" y="179280"/>
                  <a:pt x="150587" y="178253"/>
                </a:cubicBezTo>
                <a:cubicBezTo>
                  <a:pt x="155159" y="177223"/>
                  <a:pt x="159958" y="178597"/>
                  <a:pt x="163275" y="181968"/>
                </a:cubicBezTo>
                <a:lnTo>
                  <a:pt x="169449" y="188026"/>
                </a:lnTo>
                <a:cubicBezTo>
                  <a:pt x="176080" y="194655"/>
                  <a:pt x="186823" y="194655"/>
                  <a:pt x="193396" y="188026"/>
                </a:cubicBezTo>
                <a:cubicBezTo>
                  <a:pt x="196483" y="184939"/>
                  <a:pt x="198140" y="180998"/>
                  <a:pt x="198311" y="176939"/>
                </a:cubicBezTo>
                <a:cubicBezTo>
                  <a:pt x="198538" y="171910"/>
                  <a:pt x="201512" y="167452"/>
                  <a:pt x="206084" y="165281"/>
                </a:cubicBezTo>
                <a:cubicBezTo>
                  <a:pt x="210656" y="163109"/>
                  <a:pt x="215970" y="163566"/>
                  <a:pt x="220027" y="166480"/>
                </a:cubicBezTo>
                <a:cubicBezTo>
                  <a:pt x="225400" y="170310"/>
                  <a:pt x="232887" y="169796"/>
                  <a:pt x="237686" y="164994"/>
                </a:cubicBezTo>
                <a:cubicBezTo>
                  <a:pt x="243059" y="159622"/>
                  <a:pt x="243059" y="150935"/>
                  <a:pt x="237686" y="145620"/>
                </a:cubicBezTo>
                <a:lnTo>
                  <a:pt x="194365" y="102301"/>
                </a:lnTo>
                <a:lnTo>
                  <a:pt x="173904" y="121162"/>
                </a:lnTo>
                <a:cubicBezTo>
                  <a:pt x="158301" y="135565"/>
                  <a:pt x="134358" y="135792"/>
                  <a:pt x="118470" y="121675"/>
                </a:cubicBezTo>
                <a:cubicBezTo>
                  <a:pt x="100354" y="105560"/>
                  <a:pt x="99951" y="77442"/>
                  <a:pt x="117555" y="60810"/>
                </a:cubicBezTo>
                <a:lnTo>
                  <a:pt x="157617" y="22977"/>
                </a:lnTo>
                <a:cubicBezTo>
                  <a:pt x="173275" y="8232"/>
                  <a:pt x="193963" y="2"/>
                  <a:pt x="215509" y="2"/>
                </a:cubicBezTo>
                <a:cubicBezTo>
                  <a:pt x="236142" y="2"/>
                  <a:pt x="256087" y="7604"/>
                  <a:pt x="271460" y="21261"/>
                </a:cubicBezTo>
                <a:lnTo>
                  <a:pt x="288661" y="36577"/>
                </a:lnTo>
                <a:lnTo>
                  <a:pt x="310892" y="36577"/>
                </a:lnTo>
                <a:lnTo>
                  <a:pt x="333752" y="36577"/>
                </a:lnTo>
                <a:lnTo>
                  <a:pt x="356612" y="36577"/>
                </a:lnTo>
                <a:cubicBezTo>
                  <a:pt x="361641" y="36577"/>
                  <a:pt x="365756" y="40691"/>
                  <a:pt x="365756" y="45722"/>
                </a:cubicBezTo>
                <a:lnTo>
                  <a:pt x="365756" y="164593"/>
                </a:lnTo>
                <a:cubicBezTo>
                  <a:pt x="365756" y="174708"/>
                  <a:pt x="357585" y="182880"/>
                  <a:pt x="347468" y="182880"/>
                </a:cubicBezTo>
                <a:lnTo>
                  <a:pt x="329180" y="182880"/>
                </a:lnTo>
                <a:cubicBezTo>
                  <a:pt x="322436" y="182880"/>
                  <a:pt x="316492" y="179223"/>
                  <a:pt x="313350" y="173736"/>
                </a:cubicBezTo>
                <a:lnTo>
                  <a:pt x="264829" y="173736"/>
                </a:lnTo>
                <a:cubicBezTo>
                  <a:pt x="262886" y="177565"/>
                  <a:pt x="260315" y="181223"/>
                  <a:pt x="257115" y="184424"/>
                </a:cubicBezTo>
                <a:cubicBezTo>
                  <a:pt x="247341" y="194197"/>
                  <a:pt x="233797" y="198026"/>
                  <a:pt x="221109" y="195910"/>
                </a:cubicBezTo>
                <a:cubicBezTo>
                  <a:pt x="219054" y="200081"/>
                  <a:pt x="216252" y="203968"/>
                  <a:pt x="212766" y="207453"/>
                </a:cubicBezTo>
                <a:cubicBezTo>
                  <a:pt x="197163" y="223055"/>
                  <a:pt x="172763" y="224599"/>
                  <a:pt x="155389" y="212083"/>
                </a:cubicBezTo>
                <a:cubicBezTo>
                  <a:pt x="141044" y="223970"/>
                  <a:pt x="119669" y="223227"/>
                  <a:pt x="106242" y="209739"/>
                </a:cubicBezTo>
                <a:lnTo>
                  <a:pt x="90869" y="194309"/>
                </a:lnTo>
                <a:lnTo>
                  <a:pt x="86868" y="190308"/>
                </a:lnTo>
                <a:lnTo>
                  <a:pt x="66521" y="169964"/>
                </a:lnTo>
                <a:cubicBezTo>
                  <a:pt x="63379" y="166820"/>
                  <a:pt x="59264" y="164992"/>
                  <a:pt x="54864" y="164648"/>
                </a:cubicBezTo>
                <a:cubicBezTo>
                  <a:pt x="54864" y="174706"/>
                  <a:pt x="46634" y="182878"/>
                  <a:pt x="36576" y="182878"/>
                </a:cubicBezTo>
                <a:lnTo>
                  <a:pt x="18288" y="182878"/>
                </a:lnTo>
                <a:cubicBezTo>
                  <a:pt x="8171" y="182878"/>
                  <a:pt x="0" y="174706"/>
                  <a:pt x="0" y="164591"/>
                </a:cubicBezTo>
                <a:lnTo>
                  <a:pt x="0" y="45720"/>
                </a:lnTo>
                <a:cubicBezTo>
                  <a:pt x="0" y="40691"/>
                  <a:pt x="4115" y="36575"/>
                  <a:pt x="9144" y="36575"/>
                </a:cubicBezTo>
                <a:lnTo>
                  <a:pt x="32004" y="36575"/>
                </a:lnTo>
                <a:lnTo>
                  <a:pt x="54864" y="36575"/>
                </a:lnTo>
                <a:lnTo>
                  <a:pt x="66181" y="36575"/>
                </a:lnTo>
                <a:cubicBezTo>
                  <a:pt x="67325" y="36575"/>
                  <a:pt x="68408" y="36176"/>
                  <a:pt x="69209" y="35433"/>
                </a:cubicBezTo>
                <a:lnTo>
                  <a:pt x="84355" y="21945"/>
                </a:lnTo>
                <a:cubicBezTo>
                  <a:pt x="100299" y="7829"/>
                  <a:pt x="120818" y="0"/>
                  <a:pt x="142134" y="0"/>
                </a:cubicBezTo>
                <a:lnTo>
                  <a:pt x="148019" y="0"/>
                </a:lnTo>
                <a:cubicBezTo>
                  <a:pt x="150532" y="0"/>
                  <a:pt x="153107" y="115"/>
                  <a:pt x="155561" y="344"/>
                </a:cubicBezTo>
                <a:lnTo>
                  <a:pt x="155561" y="344"/>
                </a:lnTo>
                <a:moveTo>
                  <a:pt x="310896" y="146304"/>
                </a:moveTo>
                <a:lnTo>
                  <a:pt x="310896" y="64007"/>
                </a:lnTo>
                <a:lnTo>
                  <a:pt x="283464" y="64007"/>
                </a:lnTo>
                <a:cubicBezTo>
                  <a:pt x="280092" y="64007"/>
                  <a:pt x="276833" y="62750"/>
                  <a:pt x="274378" y="60521"/>
                </a:cubicBezTo>
                <a:lnTo>
                  <a:pt x="253289" y="41776"/>
                </a:lnTo>
                <a:cubicBezTo>
                  <a:pt x="242887" y="32518"/>
                  <a:pt x="229456" y="27430"/>
                  <a:pt x="215513" y="27430"/>
                </a:cubicBezTo>
                <a:cubicBezTo>
                  <a:pt x="200996" y="27430"/>
                  <a:pt x="187053" y="32975"/>
                  <a:pt x="176479" y="42918"/>
                </a:cubicBezTo>
                <a:lnTo>
                  <a:pt x="136418" y="80751"/>
                </a:lnTo>
                <a:cubicBezTo>
                  <a:pt x="130532" y="86351"/>
                  <a:pt x="130646" y="95782"/>
                  <a:pt x="136703" y="101153"/>
                </a:cubicBezTo>
                <a:cubicBezTo>
                  <a:pt x="142017" y="105897"/>
                  <a:pt x="150075" y="105782"/>
                  <a:pt x="155276" y="100981"/>
                </a:cubicBezTo>
                <a:lnTo>
                  <a:pt x="196366" y="63033"/>
                </a:lnTo>
                <a:cubicBezTo>
                  <a:pt x="201910" y="57889"/>
                  <a:pt x="210597" y="58231"/>
                  <a:pt x="215740" y="63833"/>
                </a:cubicBezTo>
                <a:cubicBezTo>
                  <a:pt x="220882" y="69433"/>
                  <a:pt x="220542" y="78064"/>
                  <a:pt x="214939" y="83207"/>
                </a:cubicBezTo>
                <a:lnTo>
                  <a:pt x="214482" y="83663"/>
                </a:lnTo>
                <a:lnTo>
                  <a:pt x="257001" y="126184"/>
                </a:lnTo>
                <a:cubicBezTo>
                  <a:pt x="262718" y="131898"/>
                  <a:pt x="266431" y="138929"/>
                  <a:pt x="268087" y="146244"/>
                </a:cubicBezTo>
                <a:lnTo>
                  <a:pt x="310834" y="146244"/>
                </a:lnTo>
                <a:lnTo>
                  <a:pt x="310896" y="146304"/>
                </a:lnTo>
                <a:moveTo>
                  <a:pt x="36576" y="155448"/>
                </a:moveTo>
                <a:cubicBezTo>
                  <a:pt x="36576" y="150397"/>
                  <a:pt x="32483" y="146304"/>
                  <a:pt x="27432" y="146304"/>
                </a:cubicBezTo>
                <a:cubicBezTo>
                  <a:pt x="22381" y="146304"/>
                  <a:pt x="18288" y="150398"/>
                  <a:pt x="18288" y="155448"/>
                </a:cubicBezTo>
                <a:cubicBezTo>
                  <a:pt x="18288" y="160499"/>
                  <a:pt x="22381" y="164593"/>
                  <a:pt x="27432" y="164593"/>
                </a:cubicBezTo>
                <a:cubicBezTo>
                  <a:pt x="32483" y="164593"/>
                  <a:pt x="36576" y="160499"/>
                  <a:pt x="36576" y="155448"/>
                </a:cubicBezTo>
                <a:moveTo>
                  <a:pt x="338328" y="164593"/>
                </a:moveTo>
                <a:cubicBezTo>
                  <a:pt x="343379" y="164593"/>
                  <a:pt x="347472" y="160499"/>
                  <a:pt x="347472" y="155448"/>
                </a:cubicBezTo>
                <a:cubicBezTo>
                  <a:pt x="347472" y="150397"/>
                  <a:pt x="343379" y="146304"/>
                  <a:pt x="338328" y="146304"/>
                </a:cubicBezTo>
                <a:cubicBezTo>
                  <a:pt x="333277" y="146304"/>
                  <a:pt x="329184" y="150398"/>
                  <a:pt x="329184" y="155448"/>
                </a:cubicBezTo>
                <a:cubicBezTo>
                  <a:pt x="329184" y="160499"/>
                  <a:pt x="333277" y="164593"/>
                  <a:pt x="338328" y="164593"/>
                </a:cubicBezTo>
              </a:path>
            </a:pathLst>
          </a:custGeom>
          <a:solidFill>
            <a:srgbClr val="000000"/>
          </a:solidFill>
          <a:ln/>
        </p:spPr>
        <p:txBody>
          <a:bodyPr wrap="square" lIns="0" tIns="0" rIns="0" bIns="0" rtlCol="0" anchor="ctr"/>
          <a:lstStyle/>
          <a:p>
            <a:pPr marL="0" indent="0">
              <a:buNone/>
            </a:pPr>
            <a:endParaRPr lang="en-US" dirty="0"/>
          </a:p>
        </p:txBody>
      </p:sp>
      <p:sp>
        <p:nvSpPr>
          <p:cNvPr id="7" name="Text 5"/>
          <p:cNvSpPr/>
          <p:nvPr/>
        </p:nvSpPr>
        <p:spPr>
          <a:xfrm>
            <a:off x="5190817" y="3584634"/>
            <a:ext cx="344786" cy="365760"/>
          </a:xfrm>
          <a:custGeom>
            <a:avLst/>
            <a:gdLst/>
            <a:ahLst/>
            <a:cxnLst/>
            <a:rect l="l" t="t" r="r" b="b"/>
            <a:pathLst>
              <a:path w="344786" h="365760">
                <a:moveTo>
                  <a:pt x="172393" y="35482"/>
                </a:moveTo>
                <a:lnTo>
                  <a:pt x="40943" y="91224"/>
                </a:lnTo>
                <a:cubicBezTo>
                  <a:pt x="36706" y="93020"/>
                  <a:pt x="34406" y="96828"/>
                  <a:pt x="34479" y="100419"/>
                </a:cubicBezTo>
                <a:cubicBezTo>
                  <a:pt x="34837" y="166073"/>
                  <a:pt x="62061" y="279492"/>
                  <a:pt x="168369" y="330347"/>
                </a:cubicBezTo>
                <a:cubicBezTo>
                  <a:pt x="170955" y="331569"/>
                  <a:pt x="173972" y="331569"/>
                  <a:pt x="176486" y="330347"/>
                </a:cubicBezTo>
                <a:cubicBezTo>
                  <a:pt x="282794" y="279419"/>
                  <a:pt x="310018" y="166070"/>
                  <a:pt x="310304" y="100346"/>
                </a:cubicBezTo>
                <a:cubicBezTo>
                  <a:pt x="310304" y="96754"/>
                  <a:pt x="308077" y="93020"/>
                  <a:pt x="303839" y="91151"/>
                </a:cubicBezTo>
                <a:lnTo>
                  <a:pt x="172393" y="35482"/>
                </a:lnTo>
                <a:moveTo>
                  <a:pt x="182020" y="2085"/>
                </a:moveTo>
                <a:lnTo>
                  <a:pt x="317276" y="59476"/>
                </a:lnTo>
                <a:cubicBezTo>
                  <a:pt x="333077" y="66155"/>
                  <a:pt x="344859" y="81744"/>
                  <a:pt x="344786" y="100562"/>
                </a:cubicBezTo>
                <a:cubicBezTo>
                  <a:pt x="344428" y="171819"/>
                  <a:pt x="315121" y="302191"/>
                  <a:pt x="191356" y="361451"/>
                </a:cubicBezTo>
                <a:cubicBezTo>
                  <a:pt x="179361" y="367197"/>
                  <a:pt x="165425" y="367197"/>
                  <a:pt x="153430" y="361451"/>
                </a:cubicBezTo>
                <a:cubicBezTo>
                  <a:pt x="29665" y="302191"/>
                  <a:pt x="359" y="171819"/>
                  <a:pt x="0" y="100562"/>
                </a:cubicBezTo>
                <a:cubicBezTo>
                  <a:pt x="-72" y="81744"/>
                  <a:pt x="11709" y="66155"/>
                  <a:pt x="27510" y="59476"/>
                </a:cubicBezTo>
                <a:lnTo>
                  <a:pt x="162839" y="2085"/>
                </a:lnTo>
                <a:cubicBezTo>
                  <a:pt x="165784" y="721"/>
                  <a:pt x="169087" y="0"/>
                  <a:pt x="172393" y="0"/>
                </a:cubicBezTo>
                <a:cubicBezTo>
                  <a:pt x="175696" y="0"/>
                  <a:pt x="179003" y="717"/>
                  <a:pt x="182020" y="2085"/>
                </a:cubicBezTo>
                <a:lnTo>
                  <a:pt x="182020" y="2085"/>
                </a:lnTo>
              </a:path>
            </a:pathLst>
          </a:custGeom>
          <a:solidFill>
            <a:srgbClr val="000000"/>
          </a:solidFill>
          <a:ln/>
        </p:spPr>
        <p:txBody>
          <a:bodyPr wrap="square" lIns="0" tIns="0" rIns="0" bIns="0" rtlCol="0" anchor="ctr"/>
          <a:lstStyle/>
          <a:p>
            <a:pPr marL="0" indent="0">
              <a:buNone/>
            </a:pPr>
            <a:endParaRPr lang="en-US" dirty="0"/>
          </a:p>
        </p:txBody>
      </p:sp>
      <p:sp>
        <p:nvSpPr>
          <p:cNvPr id="8" name="Text 6"/>
          <p:cNvSpPr/>
          <p:nvPr/>
        </p:nvSpPr>
        <p:spPr>
          <a:xfrm>
            <a:off x="5180330" y="4340476"/>
            <a:ext cx="1828800" cy="365760"/>
          </a:xfrm>
          <a:prstGeom prst="rect">
            <a:avLst/>
          </a:prstGeom>
          <a:noFill/>
          <a:ln/>
        </p:spPr>
        <p:txBody>
          <a:bodyPr wrap="square" lIns="0" tIns="0" rIns="0" bIns="0" rtlCol="0" anchor="t"/>
          <a:lstStyle/>
          <a:p>
            <a:pPr marL="0" indent="0" algn="l">
              <a:lnSpc>
                <a:spcPct val="90000"/>
              </a:lnSpc>
              <a:spcBef>
                <a:spcPts val="952"/>
              </a:spcBef>
              <a:buNone/>
            </a:pPr>
            <a:r>
              <a:rPr lang="en-US" sz="1332" b="1" dirty="0">
                <a:solidFill>
                  <a:srgbClr val="000000"/>
                </a:solidFill>
                <a:latin typeface="Raleway" pitchFamily="34" charset="0"/>
                <a:ea typeface="Raleway" pitchFamily="34" charset="-122"/>
                <a:cs typeface="Raleway" pitchFamily="34" charset="-120"/>
              </a:rPr>
              <a:t>Promotion of Ethical AI Use</a:t>
            </a:r>
            <a:endParaRPr lang="en-US" sz="1332" dirty="0"/>
          </a:p>
        </p:txBody>
      </p:sp>
      <p:sp>
        <p:nvSpPr>
          <p:cNvPr id="9" name="Text 7"/>
          <p:cNvSpPr/>
          <p:nvPr/>
        </p:nvSpPr>
        <p:spPr>
          <a:xfrm>
            <a:off x="5180330" y="4846320"/>
            <a:ext cx="1828800" cy="109728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Championing an ethical AI culture through training, standards, and a national Register of AI Systems.</a:t>
            </a:r>
            <a:endParaRPr lang="en-US" sz="1200" dirty="0"/>
          </a:p>
        </p:txBody>
      </p:sp>
      <p:sp>
        <p:nvSpPr>
          <p:cNvPr id="10" name="Text 8"/>
          <p:cNvSpPr/>
          <p:nvPr/>
        </p:nvSpPr>
        <p:spPr>
          <a:xfrm>
            <a:off x="9720579" y="3584634"/>
            <a:ext cx="365760" cy="365760"/>
          </a:xfrm>
          <a:custGeom>
            <a:avLst/>
            <a:gdLst/>
            <a:ahLst/>
            <a:cxnLst/>
            <a:rect l="l" t="t" r="r" b="b"/>
            <a:pathLst>
              <a:path w="365760" h="365760">
                <a:moveTo>
                  <a:pt x="182880" y="331470"/>
                </a:moveTo>
                <a:cubicBezTo>
                  <a:pt x="188165" y="331470"/>
                  <a:pt x="202167" y="326327"/>
                  <a:pt x="216885" y="296895"/>
                </a:cubicBezTo>
                <a:cubicBezTo>
                  <a:pt x="223172" y="284250"/>
                  <a:pt x="228600" y="268892"/>
                  <a:pt x="232601" y="251460"/>
                </a:cubicBezTo>
                <a:lnTo>
                  <a:pt x="133162" y="251460"/>
                </a:lnTo>
                <a:cubicBezTo>
                  <a:pt x="137164" y="268892"/>
                  <a:pt x="142592" y="284250"/>
                  <a:pt x="148879" y="296895"/>
                </a:cubicBezTo>
                <a:cubicBezTo>
                  <a:pt x="163593" y="326327"/>
                  <a:pt x="177598" y="331470"/>
                  <a:pt x="182884" y="331470"/>
                </a:cubicBezTo>
                <a:lnTo>
                  <a:pt x="182880" y="331470"/>
                </a:lnTo>
                <a:moveTo>
                  <a:pt x="127515" y="217170"/>
                </a:moveTo>
                <a:lnTo>
                  <a:pt x="238241" y="217170"/>
                </a:lnTo>
                <a:cubicBezTo>
                  <a:pt x="239386" y="206241"/>
                  <a:pt x="240026" y="194738"/>
                  <a:pt x="240026" y="182880"/>
                </a:cubicBezTo>
                <a:cubicBezTo>
                  <a:pt x="240026" y="171022"/>
                  <a:pt x="239383" y="159519"/>
                  <a:pt x="238241" y="148590"/>
                </a:cubicBezTo>
                <a:lnTo>
                  <a:pt x="127515" y="148590"/>
                </a:lnTo>
                <a:cubicBezTo>
                  <a:pt x="126374" y="159519"/>
                  <a:pt x="125730" y="171022"/>
                  <a:pt x="125730" y="182880"/>
                </a:cubicBezTo>
                <a:cubicBezTo>
                  <a:pt x="125730" y="194738"/>
                  <a:pt x="126374" y="206241"/>
                  <a:pt x="127515" y="217170"/>
                </a:cubicBezTo>
                <a:moveTo>
                  <a:pt x="133159" y="114300"/>
                </a:moveTo>
                <a:lnTo>
                  <a:pt x="232601" y="114300"/>
                </a:lnTo>
                <a:cubicBezTo>
                  <a:pt x="228600" y="96868"/>
                  <a:pt x="223172" y="81510"/>
                  <a:pt x="216885" y="68865"/>
                </a:cubicBezTo>
                <a:cubicBezTo>
                  <a:pt x="202170" y="39433"/>
                  <a:pt x="188165" y="34290"/>
                  <a:pt x="182880" y="34290"/>
                </a:cubicBezTo>
                <a:cubicBezTo>
                  <a:pt x="177595" y="34290"/>
                  <a:pt x="163593" y="39433"/>
                  <a:pt x="148875" y="68865"/>
                </a:cubicBezTo>
                <a:cubicBezTo>
                  <a:pt x="142588" y="81510"/>
                  <a:pt x="137160" y="96868"/>
                  <a:pt x="133158" y="114300"/>
                </a:cubicBezTo>
                <a:lnTo>
                  <a:pt x="133159" y="114300"/>
                </a:lnTo>
                <a:moveTo>
                  <a:pt x="272678" y="148590"/>
                </a:moveTo>
                <a:cubicBezTo>
                  <a:pt x="273749" y="159662"/>
                  <a:pt x="274250" y="171165"/>
                  <a:pt x="274250" y="182880"/>
                </a:cubicBezTo>
                <a:cubicBezTo>
                  <a:pt x="274250" y="194595"/>
                  <a:pt x="273680" y="206098"/>
                  <a:pt x="272678" y="217170"/>
                </a:cubicBezTo>
                <a:lnTo>
                  <a:pt x="327469" y="217170"/>
                </a:lnTo>
                <a:cubicBezTo>
                  <a:pt x="330040" y="206168"/>
                  <a:pt x="331470" y="194668"/>
                  <a:pt x="331470" y="182880"/>
                </a:cubicBezTo>
                <a:cubicBezTo>
                  <a:pt x="331470" y="171092"/>
                  <a:pt x="330113" y="159592"/>
                  <a:pt x="327469" y="148590"/>
                </a:cubicBezTo>
                <a:lnTo>
                  <a:pt x="272678" y="148590"/>
                </a:lnTo>
                <a:moveTo>
                  <a:pt x="314682" y="114300"/>
                </a:moveTo>
                <a:cubicBezTo>
                  <a:pt x="299393" y="84940"/>
                  <a:pt x="274605" y="61364"/>
                  <a:pt x="244386" y="47578"/>
                </a:cubicBezTo>
                <a:cubicBezTo>
                  <a:pt x="254459" y="65866"/>
                  <a:pt x="262458" y="88653"/>
                  <a:pt x="267674" y="114300"/>
                </a:cubicBezTo>
                <a:lnTo>
                  <a:pt x="314751" y="114300"/>
                </a:lnTo>
                <a:lnTo>
                  <a:pt x="314682" y="114300"/>
                </a:lnTo>
                <a:moveTo>
                  <a:pt x="98013" y="114300"/>
                </a:moveTo>
                <a:cubicBezTo>
                  <a:pt x="103228" y="88653"/>
                  <a:pt x="111228" y="65936"/>
                  <a:pt x="121301" y="47578"/>
                </a:cubicBezTo>
                <a:cubicBezTo>
                  <a:pt x="91082" y="61367"/>
                  <a:pt x="66294" y="84940"/>
                  <a:pt x="51005" y="114300"/>
                </a:cubicBezTo>
                <a:lnTo>
                  <a:pt x="98082" y="114300"/>
                </a:lnTo>
                <a:lnTo>
                  <a:pt x="98013" y="114300"/>
                </a:lnTo>
                <a:moveTo>
                  <a:pt x="38291" y="148590"/>
                </a:moveTo>
                <a:cubicBezTo>
                  <a:pt x="35720" y="159592"/>
                  <a:pt x="34290" y="171092"/>
                  <a:pt x="34290" y="182880"/>
                </a:cubicBezTo>
                <a:cubicBezTo>
                  <a:pt x="34290" y="194668"/>
                  <a:pt x="35647" y="206168"/>
                  <a:pt x="38291" y="217170"/>
                </a:cubicBezTo>
                <a:lnTo>
                  <a:pt x="93082" y="217170"/>
                </a:lnTo>
                <a:cubicBezTo>
                  <a:pt x="92011" y="206098"/>
                  <a:pt x="91510" y="194595"/>
                  <a:pt x="91510" y="182880"/>
                </a:cubicBezTo>
                <a:cubicBezTo>
                  <a:pt x="91510" y="171165"/>
                  <a:pt x="92080" y="159662"/>
                  <a:pt x="93082" y="148590"/>
                </a:cubicBezTo>
                <a:lnTo>
                  <a:pt x="38291" y="148590"/>
                </a:lnTo>
                <a:moveTo>
                  <a:pt x="244386" y="318182"/>
                </a:moveTo>
                <a:cubicBezTo>
                  <a:pt x="274605" y="304393"/>
                  <a:pt x="299393" y="280820"/>
                  <a:pt x="314682" y="251460"/>
                </a:cubicBezTo>
                <a:lnTo>
                  <a:pt x="267605" y="251460"/>
                </a:lnTo>
                <a:cubicBezTo>
                  <a:pt x="262389" y="277107"/>
                  <a:pt x="254390" y="299824"/>
                  <a:pt x="244317" y="318182"/>
                </a:cubicBezTo>
                <a:lnTo>
                  <a:pt x="244386" y="318182"/>
                </a:lnTo>
                <a:moveTo>
                  <a:pt x="121374" y="318182"/>
                </a:moveTo>
                <a:cubicBezTo>
                  <a:pt x="111301" y="299894"/>
                  <a:pt x="103302" y="277107"/>
                  <a:pt x="98086" y="251460"/>
                </a:cubicBezTo>
                <a:lnTo>
                  <a:pt x="51009" y="251460"/>
                </a:lnTo>
                <a:cubicBezTo>
                  <a:pt x="66298" y="280820"/>
                  <a:pt x="91085" y="304396"/>
                  <a:pt x="121304" y="318182"/>
                </a:cubicBezTo>
                <a:lnTo>
                  <a:pt x="121374" y="318182"/>
                </a:lnTo>
                <a:moveTo>
                  <a:pt x="182880" y="365760"/>
                </a:moveTo>
                <a:cubicBezTo>
                  <a:pt x="81879" y="365760"/>
                  <a:pt x="0" y="283881"/>
                  <a:pt x="0" y="182880"/>
                </a:cubicBezTo>
                <a:cubicBezTo>
                  <a:pt x="0" y="81879"/>
                  <a:pt x="81879" y="0"/>
                  <a:pt x="182880" y="0"/>
                </a:cubicBezTo>
                <a:cubicBezTo>
                  <a:pt x="283881" y="0"/>
                  <a:pt x="365760" y="81879"/>
                  <a:pt x="365760" y="182880"/>
                </a:cubicBezTo>
                <a:cubicBezTo>
                  <a:pt x="365760" y="283881"/>
                  <a:pt x="283881" y="365760"/>
                  <a:pt x="182880" y="365760"/>
                </a:cubicBez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9720579" y="4340476"/>
            <a:ext cx="1828800" cy="365760"/>
          </a:xfrm>
          <a:prstGeom prst="rect">
            <a:avLst/>
          </a:prstGeom>
          <a:noFill/>
          <a:ln/>
        </p:spPr>
        <p:txBody>
          <a:bodyPr wrap="square" lIns="0" tIns="0" rIns="0" bIns="0" rtlCol="0" anchor="t"/>
          <a:lstStyle/>
          <a:p>
            <a:pPr marL="0" indent="0" algn="l">
              <a:lnSpc>
                <a:spcPct val="90000"/>
              </a:lnSpc>
              <a:spcBef>
                <a:spcPts val="952"/>
              </a:spcBef>
              <a:buNone/>
            </a:pPr>
            <a:r>
              <a:rPr lang="en-US" sz="1332" b="1" dirty="0">
                <a:solidFill>
                  <a:srgbClr val="000000"/>
                </a:solidFill>
                <a:latin typeface="Raleway" pitchFamily="34" charset="0"/>
                <a:ea typeface="Raleway" pitchFamily="34" charset="-122"/>
                <a:cs typeface="Raleway" pitchFamily="34" charset="-120"/>
              </a:rPr>
              <a:t>Strengthening Ireland's Global Position</a:t>
            </a:r>
            <a:endParaRPr lang="en-US" sz="1332" dirty="0"/>
          </a:p>
        </p:txBody>
      </p:sp>
      <p:sp>
        <p:nvSpPr>
          <p:cNvPr id="12" name="Text 10"/>
          <p:cNvSpPr/>
          <p:nvPr/>
        </p:nvSpPr>
        <p:spPr>
          <a:xfrm>
            <a:off x="9720579" y="4846320"/>
            <a:ext cx="1828800" cy="109728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Strengthening Ireland’s international reputation and voice, notably as it assumes the EU Presidency.</a:t>
            </a:r>
            <a:endParaRPr lang="en-US" sz="1200" dirty="0"/>
          </a:p>
        </p:txBody>
      </p:sp>
      <p:sp>
        <p:nvSpPr>
          <p:cNvPr id="13" name="Text 11"/>
          <p:cNvSpPr/>
          <p:nvPr/>
        </p:nvSpPr>
        <p:spPr>
          <a:xfrm>
            <a:off x="2917960" y="3584634"/>
            <a:ext cx="350251" cy="365760"/>
          </a:xfrm>
          <a:custGeom>
            <a:avLst/>
            <a:gdLst/>
            <a:ahLst/>
            <a:cxnLst/>
            <a:rect l="l" t="t" r="r" b="b"/>
            <a:pathLst>
              <a:path w="350251" h="365760">
                <a:moveTo>
                  <a:pt x="175129" y="0"/>
                </a:moveTo>
                <a:cubicBezTo>
                  <a:pt x="187272" y="0"/>
                  <a:pt x="199132" y="1214"/>
                  <a:pt x="210704" y="3431"/>
                </a:cubicBezTo>
                <a:cubicBezTo>
                  <a:pt x="216346" y="4502"/>
                  <a:pt x="226276" y="7787"/>
                  <a:pt x="231705" y="17791"/>
                </a:cubicBezTo>
                <a:cubicBezTo>
                  <a:pt x="233134" y="20435"/>
                  <a:pt x="234276" y="23218"/>
                  <a:pt x="234990" y="26221"/>
                </a:cubicBezTo>
                <a:lnTo>
                  <a:pt x="241634" y="53726"/>
                </a:lnTo>
                <a:cubicBezTo>
                  <a:pt x="242636" y="57870"/>
                  <a:pt x="249634" y="61941"/>
                  <a:pt x="253708" y="60727"/>
                </a:cubicBezTo>
                <a:lnTo>
                  <a:pt x="280855" y="52724"/>
                </a:lnTo>
                <a:cubicBezTo>
                  <a:pt x="283714" y="51868"/>
                  <a:pt x="286642" y="51437"/>
                  <a:pt x="289570" y="51367"/>
                </a:cubicBezTo>
                <a:cubicBezTo>
                  <a:pt x="301072" y="51009"/>
                  <a:pt x="308858" y="58083"/>
                  <a:pt x="312644" y="62369"/>
                </a:cubicBezTo>
                <a:cubicBezTo>
                  <a:pt x="328434" y="80299"/>
                  <a:pt x="340577" y="101374"/>
                  <a:pt x="348293" y="124018"/>
                </a:cubicBezTo>
                <a:cubicBezTo>
                  <a:pt x="350149" y="129446"/>
                  <a:pt x="352293" y="139592"/>
                  <a:pt x="346363" y="149307"/>
                </a:cubicBezTo>
                <a:cubicBezTo>
                  <a:pt x="344790" y="151878"/>
                  <a:pt x="342864" y="154307"/>
                  <a:pt x="340647" y="156450"/>
                </a:cubicBezTo>
                <a:lnTo>
                  <a:pt x="320143" y="175953"/>
                </a:lnTo>
                <a:cubicBezTo>
                  <a:pt x="317142" y="178809"/>
                  <a:pt x="317142" y="187024"/>
                  <a:pt x="320143" y="189884"/>
                </a:cubicBezTo>
                <a:lnTo>
                  <a:pt x="340647" y="209387"/>
                </a:lnTo>
                <a:cubicBezTo>
                  <a:pt x="342860" y="211530"/>
                  <a:pt x="344790" y="213959"/>
                  <a:pt x="346363" y="216530"/>
                </a:cubicBezTo>
                <a:cubicBezTo>
                  <a:pt x="352219" y="226245"/>
                  <a:pt x="350079" y="236391"/>
                  <a:pt x="348293" y="241819"/>
                </a:cubicBezTo>
                <a:cubicBezTo>
                  <a:pt x="340577" y="264463"/>
                  <a:pt x="328434" y="285469"/>
                  <a:pt x="312644" y="303468"/>
                </a:cubicBezTo>
                <a:cubicBezTo>
                  <a:pt x="308858" y="307754"/>
                  <a:pt x="300998" y="314824"/>
                  <a:pt x="289570" y="314470"/>
                </a:cubicBezTo>
                <a:cubicBezTo>
                  <a:pt x="286642" y="314396"/>
                  <a:pt x="283714" y="313899"/>
                  <a:pt x="280855" y="313113"/>
                </a:cubicBezTo>
                <a:lnTo>
                  <a:pt x="253708" y="305040"/>
                </a:lnTo>
                <a:cubicBezTo>
                  <a:pt x="249634" y="303826"/>
                  <a:pt x="242636" y="307897"/>
                  <a:pt x="241634" y="312041"/>
                </a:cubicBezTo>
                <a:lnTo>
                  <a:pt x="234990" y="339546"/>
                </a:lnTo>
                <a:cubicBezTo>
                  <a:pt x="234276" y="342545"/>
                  <a:pt x="233134" y="345406"/>
                  <a:pt x="231705" y="347977"/>
                </a:cubicBezTo>
                <a:cubicBezTo>
                  <a:pt x="226202" y="357977"/>
                  <a:pt x="216273" y="361192"/>
                  <a:pt x="210704" y="362337"/>
                </a:cubicBezTo>
                <a:cubicBezTo>
                  <a:pt x="199131" y="364549"/>
                  <a:pt x="187272" y="365764"/>
                  <a:pt x="175129" y="365764"/>
                </a:cubicBezTo>
                <a:cubicBezTo>
                  <a:pt x="162986" y="365764"/>
                  <a:pt x="151126" y="364549"/>
                  <a:pt x="139554" y="362333"/>
                </a:cubicBezTo>
                <a:cubicBezTo>
                  <a:pt x="133911" y="361261"/>
                  <a:pt x="123982" y="357977"/>
                  <a:pt x="118553" y="347973"/>
                </a:cubicBezTo>
                <a:cubicBezTo>
                  <a:pt x="117124" y="345329"/>
                  <a:pt x="115982" y="342545"/>
                  <a:pt x="115268" y="339543"/>
                </a:cubicBezTo>
                <a:lnTo>
                  <a:pt x="108623" y="312037"/>
                </a:lnTo>
                <a:cubicBezTo>
                  <a:pt x="107622" y="307893"/>
                  <a:pt x="100624" y="303822"/>
                  <a:pt x="96550" y="305037"/>
                </a:cubicBezTo>
                <a:lnTo>
                  <a:pt x="69402" y="313036"/>
                </a:lnTo>
                <a:cubicBezTo>
                  <a:pt x="66544" y="313892"/>
                  <a:pt x="63616" y="314323"/>
                  <a:pt x="60688" y="314393"/>
                </a:cubicBezTo>
                <a:cubicBezTo>
                  <a:pt x="49186" y="314751"/>
                  <a:pt x="41400" y="307678"/>
                  <a:pt x="37613" y="303391"/>
                </a:cubicBezTo>
                <a:cubicBezTo>
                  <a:pt x="21898" y="285461"/>
                  <a:pt x="9681" y="264386"/>
                  <a:pt x="1965" y="241742"/>
                </a:cubicBezTo>
                <a:cubicBezTo>
                  <a:pt x="109" y="236314"/>
                  <a:pt x="-2035" y="226168"/>
                  <a:pt x="3895" y="216453"/>
                </a:cubicBezTo>
                <a:cubicBezTo>
                  <a:pt x="5467" y="213882"/>
                  <a:pt x="7394" y="211453"/>
                  <a:pt x="9611" y="209310"/>
                </a:cubicBezTo>
                <a:lnTo>
                  <a:pt x="30115" y="189808"/>
                </a:lnTo>
                <a:cubicBezTo>
                  <a:pt x="33116" y="186951"/>
                  <a:pt x="33116" y="178736"/>
                  <a:pt x="30115" y="175876"/>
                </a:cubicBezTo>
                <a:lnTo>
                  <a:pt x="9541" y="156373"/>
                </a:lnTo>
                <a:cubicBezTo>
                  <a:pt x="7327" y="154230"/>
                  <a:pt x="5397" y="151801"/>
                  <a:pt x="3825" y="149230"/>
                </a:cubicBezTo>
                <a:cubicBezTo>
                  <a:pt x="-2031" y="139516"/>
                  <a:pt x="109" y="129369"/>
                  <a:pt x="1968" y="124011"/>
                </a:cubicBezTo>
                <a:cubicBezTo>
                  <a:pt x="9684" y="101367"/>
                  <a:pt x="21828" y="80361"/>
                  <a:pt x="37617" y="62362"/>
                </a:cubicBezTo>
                <a:cubicBezTo>
                  <a:pt x="41403" y="58075"/>
                  <a:pt x="49263" y="51005"/>
                  <a:pt x="60691" y="51360"/>
                </a:cubicBezTo>
                <a:cubicBezTo>
                  <a:pt x="63620" y="51433"/>
                  <a:pt x="66548" y="51931"/>
                  <a:pt x="69406" y="52717"/>
                </a:cubicBezTo>
                <a:lnTo>
                  <a:pt x="96554" y="60720"/>
                </a:lnTo>
                <a:cubicBezTo>
                  <a:pt x="100627" y="61934"/>
                  <a:pt x="107625" y="57863"/>
                  <a:pt x="108627" y="53719"/>
                </a:cubicBezTo>
                <a:lnTo>
                  <a:pt x="115271" y="26214"/>
                </a:lnTo>
                <a:cubicBezTo>
                  <a:pt x="115986" y="23215"/>
                  <a:pt x="117127" y="20355"/>
                  <a:pt x="118556" y="17783"/>
                </a:cubicBezTo>
                <a:cubicBezTo>
                  <a:pt x="124059" y="7783"/>
                  <a:pt x="133988" y="4568"/>
                  <a:pt x="139557" y="3424"/>
                </a:cubicBezTo>
                <a:cubicBezTo>
                  <a:pt x="151130" y="1211"/>
                  <a:pt x="162989" y="-7"/>
                  <a:pt x="175132" y="-7"/>
                </a:cubicBezTo>
                <a:lnTo>
                  <a:pt x="175129" y="0"/>
                </a:lnTo>
                <a:moveTo>
                  <a:pt x="148055" y="36719"/>
                </a:moveTo>
                <a:lnTo>
                  <a:pt x="141981" y="61792"/>
                </a:lnTo>
                <a:cubicBezTo>
                  <a:pt x="136409" y="84867"/>
                  <a:pt x="109622" y="100295"/>
                  <a:pt x="86831" y="93653"/>
                </a:cubicBezTo>
                <a:lnTo>
                  <a:pt x="62183" y="86367"/>
                </a:lnTo>
                <a:cubicBezTo>
                  <a:pt x="50398" y="100156"/>
                  <a:pt x="41109" y="116158"/>
                  <a:pt x="35036" y="133301"/>
                </a:cubicBezTo>
                <a:lnTo>
                  <a:pt x="53753" y="151088"/>
                </a:lnTo>
                <a:cubicBezTo>
                  <a:pt x="70898" y="167375"/>
                  <a:pt x="70898" y="198381"/>
                  <a:pt x="53753" y="214668"/>
                </a:cubicBezTo>
                <a:lnTo>
                  <a:pt x="35036" y="232455"/>
                </a:lnTo>
                <a:cubicBezTo>
                  <a:pt x="41109" y="249602"/>
                  <a:pt x="50394" y="265600"/>
                  <a:pt x="62183" y="279389"/>
                </a:cubicBezTo>
                <a:lnTo>
                  <a:pt x="86901" y="272103"/>
                </a:lnTo>
                <a:cubicBezTo>
                  <a:pt x="109618" y="265388"/>
                  <a:pt x="136479" y="280889"/>
                  <a:pt x="142051" y="303965"/>
                </a:cubicBezTo>
                <a:lnTo>
                  <a:pt x="148125" y="329038"/>
                </a:lnTo>
                <a:cubicBezTo>
                  <a:pt x="165697" y="332253"/>
                  <a:pt x="184771" y="332253"/>
                  <a:pt x="202347" y="329038"/>
                </a:cubicBezTo>
                <a:lnTo>
                  <a:pt x="208420" y="303965"/>
                </a:lnTo>
                <a:cubicBezTo>
                  <a:pt x="213993" y="280889"/>
                  <a:pt x="240780" y="265461"/>
                  <a:pt x="263571" y="272103"/>
                </a:cubicBezTo>
                <a:lnTo>
                  <a:pt x="288288" y="279389"/>
                </a:lnTo>
                <a:cubicBezTo>
                  <a:pt x="300074" y="265600"/>
                  <a:pt x="309362" y="249598"/>
                  <a:pt x="315436" y="232455"/>
                </a:cubicBezTo>
                <a:lnTo>
                  <a:pt x="296718" y="214668"/>
                </a:lnTo>
                <a:cubicBezTo>
                  <a:pt x="279574" y="198381"/>
                  <a:pt x="279574" y="167375"/>
                  <a:pt x="296718" y="151088"/>
                </a:cubicBezTo>
                <a:lnTo>
                  <a:pt x="315436" y="133301"/>
                </a:lnTo>
                <a:cubicBezTo>
                  <a:pt x="309362" y="116158"/>
                  <a:pt x="300077" y="100152"/>
                  <a:pt x="288288" y="86367"/>
                </a:cubicBezTo>
                <a:lnTo>
                  <a:pt x="263571" y="93653"/>
                </a:lnTo>
                <a:cubicBezTo>
                  <a:pt x="240853" y="100368"/>
                  <a:pt x="213993" y="84867"/>
                  <a:pt x="208420" y="61792"/>
                </a:cubicBezTo>
                <a:lnTo>
                  <a:pt x="202347" y="36719"/>
                </a:lnTo>
                <a:cubicBezTo>
                  <a:pt x="184775" y="33504"/>
                  <a:pt x="165700" y="33504"/>
                  <a:pt x="148125" y="36719"/>
                </a:cubicBezTo>
                <a:lnTo>
                  <a:pt x="148055" y="36719"/>
                </a:lnTo>
                <a:moveTo>
                  <a:pt x="140839" y="182880"/>
                </a:moveTo>
                <a:cubicBezTo>
                  <a:pt x="140839" y="201819"/>
                  <a:pt x="156191" y="217170"/>
                  <a:pt x="175129" y="217170"/>
                </a:cubicBezTo>
                <a:cubicBezTo>
                  <a:pt x="194067" y="217170"/>
                  <a:pt x="209418" y="201819"/>
                  <a:pt x="209418" y="182880"/>
                </a:cubicBezTo>
                <a:cubicBezTo>
                  <a:pt x="209418" y="163941"/>
                  <a:pt x="194067" y="148590"/>
                  <a:pt x="175129" y="148590"/>
                </a:cubicBezTo>
                <a:cubicBezTo>
                  <a:pt x="156191" y="148590"/>
                  <a:pt x="140839" y="163941"/>
                  <a:pt x="140839" y="182880"/>
                </a:cubicBezTo>
                <a:lnTo>
                  <a:pt x="140839" y="182880"/>
                </a:lnTo>
                <a:moveTo>
                  <a:pt x="175129" y="251460"/>
                </a:moveTo>
                <a:cubicBezTo>
                  <a:pt x="137253" y="251460"/>
                  <a:pt x="106550" y="220754"/>
                  <a:pt x="106550" y="182880"/>
                </a:cubicBezTo>
                <a:cubicBezTo>
                  <a:pt x="106550" y="145006"/>
                  <a:pt x="137253" y="114300"/>
                  <a:pt x="175129" y="114300"/>
                </a:cubicBezTo>
                <a:cubicBezTo>
                  <a:pt x="213005" y="114300"/>
                  <a:pt x="243708" y="145006"/>
                  <a:pt x="243708" y="182880"/>
                </a:cubicBezTo>
                <a:cubicBezTo>
                  <a:pt x="243708" y="220754"/>
                  <a:pt x="213005" y="251460"/>
                  <a:pt x="175129" y="251460"/>
                </a:cubicBez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2910205" y="4341380"/>
            <a:ext cx="1828800" cy="365760"/>
          </a:xfrm>
          <a:prstGeom prst="rect">
            <a:avLst/>
          </a:prstGeom>
          <a:noFill/>
          <a:ln/>
        </p:spPr>
        <p:txBody>
          <a:bodyPr wrap="square" lIns="0" tIns="0" rIns="0" bIns="0" rtlCol="0" anchor="t"/>
          <a:lstStyle/>
          <a:p>
            <a:pPr marL="0" indent="0" algn="l">
              <a:lnSpc>
                <a:spcPct val="90000"/>
              </a:lnSpc>
              <a:spcBef>
                <a:spcPts val="952"/>
              </a:spcBef>
              <a:buNone/>
            </a:pPr>
            <a:r>
              <a:rPr lang="en-US" sz="1332" b="1" dirty="0">
                <a:solidFill>
                  <a:srgbClr val="000000"/>
                </a:solidFill>
                <a:latin typeface="Raleway" pitchFamily="34" charset="0"/>
                <a:ea typeface="Raleway" pitchFamily="34" charset="-122"/>
                <a:cs typeface="Raleway" pitchFamily="34" charset="-120"/>
              </a:rPr>
              <a:t>Modernization of Public Sector Services</a:t>
            </a:r>
            <a:endParaRPr lang="en-US" sz="1332" dirty="0"/>
          </a:p>
        </p:txBody>
      </p:sp>
      <p:sp>
        <p:nvSpPr>
          <p:cNvPr id="15" name="Text 13"/>
          <p:cNvSpPr/>
          <p:nvPr/>
        </p:nvSpPr>
        <p:spPr>
          <a:xfrm>
            <a:off x="2910205" y="4846320"/>
            <a:ext cx="1828800" cy="109728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Enabling public sector modernization to improve service delivery and reduce administrative bottlenecks.</a:t>
            </a:r>
            <a:endParaRPr lang="en-US" sz="1200" dirty="0"/>
          </a:p>
        </p:txBody>
      </p:sp>
      <p:sp>
        <p:nvSpPr>
          <p:cNvPr id="16" name="Text 14"/>
          <p:cNvSpPr/>
          <p:nvPr/>
        </p:nvSpPr>
        <p:spPr>
          <a:xfrm>
            <a:off x="640080" y="3597419"/>
            <a:ext cx="365760" cy="342900"/>
          </a:xfrm>
          <a:custGeom>
            <a:avLst/>
            <a:gdLst/>
            <a:ahLst/>
            <a:cxnLst/>
            <a:rect l="l" t="t" r="r" b="b"/>
            <a:pathLst>
              <a:path w="365760" h="342900">
                <a:moveTo>
                  <a:pt x="125730" y="40006"/>
                </a:moveTo>
                <a:lnTo>
                  <a:pt x="125730" y="68580"/>
                </a:lnTo>
                <a:lnTo>
                  <a:pt x="240030" y="68580"/>
                </a:lnTo>
                <a:lnTo>
                  <a:pt x="240030" y="40006"/>
                </a:lnTo>
                <a:cubicBezTo>
                  <a:pt x="240030" y="36862"/>
                  <a:pt x="237459" y="34290"/>
                  <a:pt x="234317" y="34290"/>
                </a:cubicBezTo>
                <a:lnTo>
                  <a:pt x="131447" y="34290"/>
                </a:lnTo>
                <a:cubicBezTo>
                  <a:pt x="128305" y="34290"/>
                  <a:pt x="125734" y="36862"/>
                  <a:pt x="125734" y="40006"/>
                </a:cubicBezTo>
                <a:lnTo>
                  <a:pt x="125730" y="40006"/>
                </a:lnTo>
                <a:moveTo>
                  <a:pt x="91440" y="68580"/>
                </a:moveTo>
                <a:lnTo>
                  <a:pt x="91440" y="40006"/>
                </a:lnTo>
                <a:cubicBezTo>
                  <a:pt x="91440" y="17934"/>
                  <a:pt x="109370" y="0"/>
                  <a:pt x="131447" y="0"/>
                </a:cubicBezTo>
                <a:lnTo>
                  <a:pt x="234317" y="0"/>
                </a:lnTo>
                <a:cubicBezTo>
                  <a:pt x="256390" y="0"/>
                  <a:pt x="274324" y="17930"/>
                  <a:pt x="274324" y="40006"/>
                </a:cubicBezTo>
                <a:lnTo>
                  <a:pt x="274324" y="68580"/>
                </a:lnTo>
                <a:lnTo>
                  <a:pt x="320044" y="68580"/>
                </a:lnTo>
                <a:cubicBezTo>
                  <a:pt x="345263" y="68580"/>
                  <a:pt x="365764" y="89082"/>
                  <a:pt x="365764" y="114299"/>
                </a:cubicBezTo>
                <a:lnTo>
                  <a:pt x="365764" y="200024"/>
                </a:lnTo>
                <a:lnTo>
                  <a:pt x="365764" y="297178"/>
                </a:lnTo>
                <a:cubicBezTo>
                  <a:pt x="365764" y="322395"/>
                  <a:pt x="345263" y="342897"/>
                  <a:pt x="320044" y="342897"/>
                </a:cubicBezTo>
                <a:lnTo>
                  <a:pt x="45724" y="342897"/>
                </a:lnTo>
                <a:cubicBezTo>
                  <a:pt x="20504" y="342897"/>
                  <a:pt x="4" y="322395"/>
                  <a:pt x="4" y="297178"/>
                </a:cubicBezTo>
                <a:lnTo>
                  <a:pt x="4" y="200024"/>
                </a:lnTo>
                <a:lnTo>
                  <a:pt x="4" y="114299"/>
                </a:lnTo>
                <a:cubicBezTo>
                  <a:pt x="4" y="89082"/>
                  <a:pt x="20504" y="68580"/>
                  <a:pt x="45724" y="68580"/>
                </a:cubicBezTo>
                <a:lnTo>
                  <a:pt x="91440" y="68580"/>
                </a:lnTo>
                <a:moveTo>
                  <a:pt x="34290" y="217169"/>
                </a:moveTo>
                <a:lnTo>
                  <a:pt x="34290" y="297178"/>
                </a:lnTo>
                <a:cubicBezTo>
                  <a:pt x="34290" y="303463"/>
                  <a:pt x="39433" y="308607"/>
                  <a:pt x="45720" y="308607"/>
                </a:cubicBezTo>
                <a:lnTo>
                  <a:pt x="320040" y="308607"/>
                </a:lnTo>
                <a:cubicBezTo>
                  <a:pt x="326327" y="308607"/>
                  <a:pt x="331470" y="303463"/>
                  <a:pt x="331470" y="297178"/>
                </a:cubicBezTo>
                <a:lnTo>
                  <a:pt x="331470" y="217169"/>
                </a:lnTo>
                <a:lnTo>
                  <a:pt x="228600" y="217169"/>
                </a:lnTo>
                <a:lnTo>
                  <a:pt x="228600" y="228598"/>
                </a:lnTo>
                <a:cubicBezTo>
                  <a:pt x="228600" y="241240"/>
                  <a:pt x="218384" y="251459"/>
                  <a:pt x="205740" y="251459"/>
                </a:cubicBezTo>
                <a:lnTo>
                  <a:pt x="160020" y="251459"/>
                </a:lnTo>
                <a:cubicBezTo>
                  <a:pt x="147376" y="251459"/>
                  <a:pt x="137160" y="241244"/>
                  <a:pt x="137160" y="228598"/>
                </a:cubicBezTo>
                <a:lnTo>
                  <a:pt x="137160" y="217169"/>
                </a:lnTo>
                <a:lnTo>
                  <a:pt x="34290" y="217169"/>
                </a:lnTo>
                <a:moveTo>
                  <a:pt x="137160" y="182879"/>
                </a:moveTo>
                <a:lnTo>
                  <a:pt x="228600" y="182879"/>
                </a:lnTo>
                <a:lnTo>
                  <a:pt x="331470" y="182879"/>
                </a:lnTo>
                <a:lnTo>
                  <a:pt x="331470" y="114299"/>
                </a:lnTo>
                <a:cubicBezTo>
                  <a:pt x="331470" y="108014"/>
                  <a:pt x="326327" y="102870"/>
                  <a:pt x="320040" y="102870"/>
                </a:cubicBezTo>
                <a:lnTo>
                  <a:pt x="257177" y="102870"/>
                </a:lnTo>
                <a:lnTo>
                  <a:pt x="108587" y="102870"/>
                </a:lnTo>
                <a:lnTo>
                  <a:pt x="45724" y="102870"/>
                </a:lnTo>
                <a:cubicBezTo>
                  <a:pt x="39436" y="102870"/>
                  <a:pt x="34294" y="108014"/>
                  <a:pt x="34294" y="114299"/>
                </a:cubicBezTo>
                <a:lnTo>
                  <a:pt x="34294" y="182879"/>
                </a:lnTo>
                <a:lnTo>
                  <a:pt x="137160" y="182879"/>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640080" y="4341380"/>
            <a:ext cx="1828800" cy="365760"/>
          </a:xfrm>
          <a:prstGeom prst="rect">
            <a:avLst/>
          </a:prstGeom>
          <a:noFill/>
          <a:ln/>
        </p:spPr>
        <p:txBody>
          <a:bodyPr wrap="square" lIns="0" tIns="0" rIns="0" bIns="0" rtlCol="0" anchor="t"/>
          <a:lstStyle/>
          <a:p>
            <a:pPr marL="0" indent="0" algn="l">
              <a:lnSpc>
                <a:spcPct val="90000"/>
              </a:lnSpc>
              <a:spcBef>
                <a:spcPts val="952"/>
              </a:spcBef>
              <a:buNone/>
            </a:pPr>
            <a:r>
              <a:rPr lang="en-US" sz="1332" b="1" dirty="0">
                <a:solidFill>
                  <a:srgbClr val="000000"/>
                </a:solidFill>
                <a:latin typeface="Raleway" pitchFamily="34" charset="0"/>
                <a:ea typeface="Raleway" pitchFamily="34" charset="-122"/>
                <a:cs typeface="Raleway" pitchFamily="34" charset="-120"/>
              </a:rPr>
              <a:t>Practical Guidance for SMEs</a:t>
            </a:r>
            <a:endParaRPr lang="en-US" sz="1332" dirty="0"/>
          </a:p>
        </p:txBody>
      </p:sp>
      <p:sp>
        <p:nvSpPr>
          <p:cNvPr id="18" name="Text 16"/>
          <p:cNvSpPr/>
          <p:nvPr/>
        </p:nvSpPr>
        <p:spPr>
          <a:xfrm>
            <a:off x="640080" y="4846322"/>
            <a:ext cx="1828800" cy="1097280"/>
          </a:xfrm>
          <a:prstGeom prst="rect">
            <a:avLst/>
          </a:prstGeom>
          <a:noFill/>
          <a:ln/>
        </p:spPr>
        <p:txBody>
          <a:bodyPr wrap="square" lIns="0" tIns="0" rIns="0" bIns="0" rtlCol="0" anchor="t"/>
          <a:lstStyle/>
          <a:p>
            <a:pPr marL="0" indent="0" algn="l">
              <a:lnSpc>
                <a:spcPct val="90000"/>
              </a:lnSpc>
              <a:spcBef>
                <a:spcPts val="1000"/>
              </a:spcBef>
              <a:buNone/>
            </a:pPr>
            <a:r>
              <a:rPr lang="en-US" sz="1200" dirty="0">
                <a:solidFill>
                  <a:srgbClr val="000000"/>
                </a:solidFill>
                <a:latin typeface="Raleway" pitchFamily="34" charset="0"/>
                <a:ea typeface="Raleway" pitchFamily="34" charset="-122"/>
                <a:cs typeface="Raleway" pitchFamily="34" charset="-120"/>
              </a:rPr>
              <a:t>Supporting SMEs overwhelmed by AI regulation with practical guidance and resources.</a:t>
            </a:r>
            <a:endParaRPr lang="en-US" sz="1200" dirty="0"/>
          </a:p>
        </p:txBody>
      </p:sp>
      <p:sp>
        <p:nvSpPr>
          <p:cNvPr id="19" name="Text 17"/>
          <p:cNvSpPr/>
          <p:nvPr/>
        </p:nvSpPr>
        <p:spPr>
          <a:xfrm>
            <a:off x="647700" y="647700"/>
            <a:ext cx="6184900" cy="2083925"/>
          </a:xfrm>
          <a:prstGeom prst="rect">
            <a:avLst/>
          </a:prstGeom>
          <a:noFill/>
          <a:ln/>
        </p:spPr>
        <p:txBody>
          <a:bodyPr wrap="square" lIns="0" tIns="0" rIns="0" bIns="0" rtlCol="0" anchor="t"/>
          <a:lstStyle/>
          <a:p>
            <a:pPr marL="0" indent="0" algn="l">
              <a:lnSpc>
                <a:spcPct val="90000"/>
              </a:lnSpc>
              <a:buNone/>
            </a:pPr>
            <a:r>
              <a:rPr lang="en-US" sz="4800" dirty="0">
                <a:solidFill>
                  <a:srgbClr val="000000"/>
                </a:solidFill>
                <a:latin typeface="Lexend Black" pitchFamily="34" charset="0"/>
                <a:ea typeface="Lexend Black" pitchFamily="34" charset="-122"/>
                <a:cs typeface="Lexend Black" pitchFamily="34" charset="-120"/>
              </a:rPr>
              <a:t>Opportunities Unlocked by the National AI Office</a:t>
            </a:r>
            <a:endParaRPr lang="en-US" sz="4800" dirty="0"/>
          </a:p>
        </p:txBody>
      </p:sp>
      <p:sp>
        <p:nvSpPr>
          <p:cNvPr id="20" name="Text 18"/>
          <p:cNvSpPr/>
          <p:nvPr/>
        </p:nvSpPr>
        <p:spPr>
          <a:xfrm>
            <a:off x="7199454" y="647700"/>
            <a:ext cx="4352460" cy="2315419"/>
          </a:xfrm>
          <a:prstGeom prst="rect">
            <a:avLst/>
          </a:prstGeom>
          <a:blipFill>
            <a:blip r:embed="rId4"/>
            <a:srcRect/>
            <a:stretch>
              <a:fillRect t="-12659" b="-12659"/>
            </a:stretch>
          </a:blipFill>
          <a:ln/>
        </p:spPr>
        <p:txBody>
          <a:bodyPr wrap="square" lIns="0" tIns="0" rIns="0" bIns="0" rtlCol="0" anchor="ctr"/>
          <a:lstStyle/>
          <a:p>
            <a:pPr marL="0" indent="0">
              <a:buNone/>
            </a:pPr>
            <a:endParaRPr lang="en-US" dirty="0"/>
          </a:p>
        </p:txBody>
      </p:sp>
      <p:sp>
        <p:nvSpPr>
          <p:cNvPr id="21" name="Text 19"/>
          <p:cNvSpPr/>
          <p:nvPr/>
        </p:nvSpPr>
        <p:spPr>
          <a:xfrm>
            <a:off x="105155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22" name="Text 20"/>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4</a:t>
            </a:r>
            <a:endParaRPr lang="en-US" sz="1000" dirty="0"/>
          </a:p>
        </p:txBody>
      </p:sp>
      <p:sp>
        <p:nvSpPr>
          <p:cNvPr id="23" name="Text 21"/>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640080" y="647700"/>
            <a:ext cx="7891772" cy="1126964"/>
          </a:xfrm>
          <a:prstGeom prst="rect">
            <a:avLst/>
          </a:prstGeom>
          <a:noFill/>
          <a:ln/>
        </p:spPr>
        <p:txBody>
          <a:bodyPr wrap="square" lIns="0" tIns="0" rIns="0" bIns="0" rtlCol="0" anchor="t"/>
          <a:lstStyle/>
          <a:p>
            <a:pPr marL="0" indent="0" algn="l">
              <a:lnSpc>
                <a:spcPct val="90000"/>
              </a:lnSpc>
              <a:buNone/>
            </a:pPr>
            <a:r>
              <a:rPr lang="en-US" sz="3600" dirty="0">
                <a:solidFill>
                  <a:srgbClr val="000000"/>
                </a:solidFill>
                <a:latin typeface="Lexend Black" pitchFamily="34" charset="0"/>
                <a:ea typeface="Lexend Black" pitchFamily="34" charset="-122"/>
                <a:cs typeface="Lexend Black" pitchFamily="34" charset="-120"/>
              </a:rPr>
              <a:t>Navigating Challenges: Skills, Regulation, Trust and Culture</a:t>
            </a:r>
            <a:endParaRPr lang="en-US" sz="3600" dirty="0"/>
          </a:p>
        </p:txBody>
      </p:sp>
      <p:sp>
        <p:nvSpPr>
          <p:cNvPr id="5" name="Text 3"/>
          <p:cNvSpPr/>
          <p:nvPr/>
        </p:nvSpPr>
        <p:spPr>
          <a:xfrm>
            <a:off x="6188673" y="4316697"/>
            <a:ext cx="297238" cy="365760"/>
          </a:xfrm>
          <a:custGeom>
            <a:avLst/>
            <a:gdLst/>
            <a:ahLst/>
            <a:cxnLst/>
            <a:rect l="l" t="t" r="r" b="b"/>
            <a:pathLst>
              <a:path w="297238" h="365760">
                <a:moveTo>
                  <a:pt x="91457" y="17147"/>
                </a:moveTo>
                <a:cubicBezTo>
                  <a:pt x="91457" y="7644"/>
                  <a:pt x="99102" y="0"/>
                  <a:pt x="108605" y="0"/>
                </a:cubicBezTo>
                <a:lnTo>
                  <a:pt x="188630" y="0"/>
                </a:lnTo>
                <a:cubicBezTo>
                  <a:pt x="198133" y="0"/>
                  <a:pt x="205778" y="7644"/>
                  <a:pt x="205778" y="17147"/>
                </a:cubicBezTo>
                <a:cubicBezTo>
                  <a:pt x="205778" y="26649"/>
                  <a:pt x="198133" y="34294"/>
                  <a:pt x="188630" y="34294"/>
                </a:cubicBezTo>
                <a:lnTo>
                  <a:pt x="165767" y="34294"/>
                </a:lnTo>
                <a:lnTo>
                  <a:pt x="165767" y="69589"/>
                </a:lnTo>
                <a:cubicBezTo>
                  <a:pt x="196778" y="73163"/>
                  <a:pt x="224929" y="86239"/>
                  <a:pt x="247079" y="105957"/>
                </a:cubicBezTo>
                <a:lnTo>
                  <a:pt x="267942" y="85021"/>
                </a:lnTo>
                <a:cubicBezTo>
                  <a:pt x="274660" y="78306"/>
                  <a:pt x="285518" y="78306"/>
                  <a:pt x="292164" y="85021"/>
                </a:cubicBezTo>
                <a:cubicBezTo>
                  <a:pt x="298810" y="91736"/>
                  <a:pt x="298882" y="102599"/>
                  <a:pt x="292164" y="109241"/>
                </a:cubicBezTo>
                <a:lnTo>
                  <a:pt x="270014" y="131392"/>
                </a:lnTo>
                <a:cubicBezTo>
                  <a:pt x="287162" y="155612"/>
                  <a:pt x="297238" y="185195"/>
                  <a:pt x="297238" y="217133"/>
                </a:cubicBezTo>
                <a:cubicBezTo>
                  <a:pt x="297238" y="299232"/>
                  <a:pt x="230716" y="365753"/>
                  <a:pt x="148619" y="365753"/>
                </a:cubicBezTo>
                <a:cubicBezTo>
                  <a:pt x="66522" y="365753"/>
                  <a:pt x="0" y="299301"/>
                  <a:pt x="0" y="217206"/>
                </a:cubicBezTo>
                <a:cubicBezTo>
                  <a:pt x="0" y="140898"/>
                  <a:pt x="57447" y="78090"/>
                  <a:pt x="131471" y="69589"/>
                </a:cubicBezTo>
                <a:lnTo>
                  <a:pt x="131471" y="34294"/>
                </a:lnTo>
                <a:lnTo>
                  <a:pt x="108608" y="34294"/>
                </a:lnTo>
                <a:cubicBezTo>
                  <a:pt x="99105" y="34294"/>
                  <a:pt x="91460" y="26649"/>
                  <a:pt x="91460" y="17147"/>
                </a:cubicBezTo>
                <a:lnTo>
                  <a:pt x="91457" y="17147"/>
                </a:lnTo>
                <a:moveTo>
                  <a:pt x="148619" y="331536"/>
                </a:moveTo>
                <a:cubicBezTo>
                  <a:pt x="211758" y="331536"/>
                  <a:pt x="262943" y="280351"/>
                  <a:pt x="262943" y="217214"/>
                </a:cubicBezTo>
                <a:cubicBezTo>
                  <a:pt x="262943" y="154076"/>
                  <a:pt x="211758" y="102892"/>
                  <a:pt x="148619" y="102892"/>
                </a:cubicBezTo>
                <a:cubicBezTo>
                  <a:pt x="85480" y="102892"/>
                  <a:pt x="34295" y="154076"/>
                  <a:pt x="34295" y="217214"/>
                </a:cubicBezTo>
                <a:cubicBezTo>
                  <a:pt x="34295" y="280351"/>
                  <a:pt x="85480" y="331536"/>
                  <a:pt x="148619" y="331536"/>
                </a:cubicBezTo>
                <a:lnTo>
                  <a:pt x="148619" y="331536"/>
                </a:lnTo>
                <a:moveTo>
                  <a:pt x="165767" y="154336"/>
                </a:moveTo>
                <a:lnTo>
                  <a:pt x="165767" y="228644"/>
                </a:lnTo>
                <a:cubicBezTo>
                  <a:pt x="165767" y="238146"/>
                  <a:pt x="158122" y="245791"/>
                  <a:pt x="148619" y="245791"/>
                </a:cubicBezTo>
                <a:cubicBezTo>
                  <a:pt x="139116" y="245791"/>
                  <a:pt x="131471" y="238146"/>
                  <a:pt x="131471" y="228644"/>
                </a:cubicBezTo>
                <a:lnTo>
                  <a:pt x="131471" y="154336"/>
                </a:lnTo>
                <a:cubicBezTo>
                  <a:pt x="131471" y="144834"/>
                  <a:pt x="139116" y="137189"/>
                  <a:pt x="148619" y="137189"/>
                </a:cubicBezTo>
                <a:cubicBezTo>
                  <a:pt x="158122" y="137189"/>
                  <a:pt x="165767" y="144834"/>
                  <a:pt x="165767" y="154336"/>
                </a:cubicBezTo>
              </a:path>
            </a:pathLst>
          </a:custGeom>
          <a:solidFill>
            <a:srgbClr val="000000"/>
          </a:solidFill>
          <a:ln/>
        </p:spPr>
        <p:txBody>
          <a:bodyPr wrap="square" lIns="0" tIns="0" rIns="0" bIns="0" rtlCol="0" anchor="ctr"/>
          <a:lstStyle/>
          <a:p>
            <a:pPr marL="0" indent="0">
              <a:buNone/>
            </a:pPr>
            <a:endParaRPr lang="en-US" dirty="0"/>
          </a:p>
        </p:txBody>
      </p:sp>
      <p:sp>
        <p:nvSpPr>
          <p:cNvPr id="6" name="Text 4"/>
          <p:cNvSpPr/>
          <p:nvPr/>
        </p:nvSpPr>
        <p:spPr>
          <a:xfrm>
            <a:off x="6154412" y="5394960"/>
            <a:ext cx="237744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Swift recruitment processes are necessary to overcome standard public sector delays and attract talent promptly.</a:t>
            </a:r>
            <a:endParaRPr lang="en-US" sz="1167" dirty="0"/>
          </a:p>
        </p:txBody>
      </p:sp>
      <p:sp>
        <p:nvSpPr>
          <p:cNvPr id="7" name="Text 5"/>
          <p:cNvSpPr/>
          <p:nvPr/>
        </p:nvSpPr>
        <p:spPr>
          <a:xfrm>
            <a:off x="6154415" y="4848028"/>
            <a:ext cx="237744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Fast Recruitment</a:t>
            </a:r>
            <a:endParaRPr lang="en-US" sz="1400" dirty="0"/>
          </a:p>
        </p:txBody>
      </p:sp>
      <p:sp>
        <p:nvSpPr>
          <p:cNvPr id="8" name="Text 6"/>
          <p:cNvSpPr/>
          <p:nvPr/>
        </p:nvSpPr>
        <p:spPr>
          <a:xfrm>
            <a:off x="3397246" y="4337017"/>
            <a:ext cx="365760" cy="325120"/>
          </a:xfrm>
          <a:custGeom>
            <a:avLst/>
            <a:gdLst/>
            <a:ahLst/>
            <a:cxnLst/>
            <a:rect l="l" t="t" r="r" b="b"/>
            <a:pathLst>
              <a:path w="365760" h="325120">
                <a:moveTo>
                  <a:pt x="175960" y="30480"/>
                </a:moveTo>
                <a:cubicBezTo>
                  <a:pt x="190565" y="30480"/>
                  <a:pt x="202946" y="39814"/>
                  <a:pt x="207583" y="52832"/>
                </a:cubicBezTo>
                <a:cubicBezTo>
                  <a:pt x="210378" y="60768"/>
                  <a:pt x="219076" y="64897"/>
                  <a:pt x="227016" y="62104"/>
                </a:cubicBezTo>
                <a:cubicBezTo>
                  <a:pt x="234953" y="59312"/>
                  <a:pt x="239083" y="50611"/>
                  <a:pt x="236288" y="42672"/>
                </a:cubicBezTo>
                <a:cubicBezTo>
                  <a:pt x="227525" y="17843"/>
                  <a:pt x="203838" y="0"/>
                  <a:pt x="175963" y="0"/>
                </a:cubicBezTo>
                <a:cubicBezTo>
                  <a:pt x="148085" y="0"/>
                  <a:pt x="124336" y="17843"/>
                  <a:pt x="115576" y="42672"/>
                </a:cubicBezTo>
                <a:cubicBezTo>
                  <a:pt x="112782" y="50608"/>
                  <a:pt x="116911" y="59308"/>
                  <a:pt x="124848" y="62104"/>
                </a:cubicBezTo>
                <a:cubicBezTo>
                  <a:pt x="132785" y="64897"/>
                  <a:pt x="141487" y="60771"/>
                  <a:pt x="144278" y="52832"/>
                </a:cubicBezTo>
                <a:cubicBezTo>
                  <a:pt x="148912" y="39814"/>
                  <a:pt x="161359" y="30480"/>
                  <a:pt x="175963" y="30480"/>
                </a:cubicBezTo>
                <a:lnTo>
                  <a:pt x="175960" y="30480"/>
                </a:lnTo>
                <a:moveTo>
                  <a:pt x="42355" y="125412"/>
                </a:moveTo>
                <a:cubicBezTo>
                  <a:pt x="49912" y="121666"/>
                  <a:pt x="52958" y="112521"/>
                  <a:pt x="49151" y="104965"/>
                </a:cubicBezTo>
                <a:cubicBezTo>
                  <a:pt x="45340" y="97409"/>
                  <a:pt x="36261" y="94360"/>
                  <a:pt x="28705" y="98170"/>
                </a:cubicBezTo>
                <a:lnTo>
                  <a:pt x="25720" y="99630"/>
                </a:lnTo>
                <a:cubicBezTo>
                  <a:pt x="9971" y="107504"/>
                  <a:pt x="4" y="123633"/>
                  <a:pt x="4" y="141349"/>
                </a:cubicBezTo>
                <a:cubicBezTo>
                  <a:pt x="4" y="165099"/>
                  <a:pt x="17783" y="184720"/>
                  <a:pt x="40771" y="187640"/>
                </a:cubicBezTo>
                <a:cubicBezTo>
                  <a:pt x="42169" y="218880"/>
                  <a:pt x="57790" y="246503"/>
                  <a:pt x="81283" y="264157"/>
                </a:cubicBezTo>
                <a:lnTo>
                  <a:pt x="81283" y="294637"/>
                </a:lnTo>
                <a:cubicBezTo>
                  <a:pt x="81283" y="311465"/>
                  <a:pt x="94937" y="325117"/>
                  <a:pt x="111762" y="325117"/>
                </a:cubicBezTo>
                <a:lnTo>
                  <a:pt x="142240" y="325117"/>
                </a:lnTo>
                <a:cubicBezTo>
                  <a:pt x="159069" y="325117"/>
                  <a:pt x="172719" y="311465"/>
                  <a:pt x="172719" y="294637"/>
                </a:cubicBezTo>
                <a:lnTo>
                  <a:pt x="172719" y="284477"/>
                </a:lnTo>
                <a:lnTo>
                  <a:pt x="203198" y="284477"/>
                </a:lnTo>
                <a:lnTo>
                  <a:pt x="203198" y="294637"/>
                </a:lnTo>
                <a:cubicBezTo>
                  <a:pt x="203198" y="311465"/>
                  <a:pt x="216852" y="325117"/>
                  <a:pt x="233677" y="325117"/>
                </a:cubicBezTo>
                <a:lnTo>
                  <a:pt x="264155" y="325117"/>
                </a:lnTo>
                <a:cubicBezTo>
                  <a:pt x="280984" y="325117"/>
                  <a:pt x="294634" y="311465"/>
                  <a:pt x="294634" y="294637"/>
                </a:cubicBezTo>
                <a:lnTo>
                  <a:pt x="294634" y="270887"/>
                </a:lnTo>
                <a:cubicBezTo>
                  <a:pt x="306510" y="264030"/>
                  <a:pt x="316924" y="254757"/>
                  <a:pt x="325113" y="243837"/>
                </a:cubicBezTo>
                <a:lnTo>
                  <a:pt x="345435" y="243837"/>
                </a:lnTo>
                <a:cubicBezTo>
                  <a:pt x="356674" y="243837"/>
                  <a:pt x="365756" y="234756"/>
                  <a:pt x="365756" y="223517"/>
                </a:cubicBezTo>
                <a:lnTo>
                  <a:pt x="365756" y="162557"/>
                </a:lnTo>
                <a:cubicBezTo>
                  <a:pt x="365756" y="151317"/>
                  <a:pt x="356674" y="142237"/>
                  <a:pt x="345435" y="142237"/>
                </a:cubicBezTo>
                <a:lnTo>
                  <a:pt x="336989" y="142237"/>
                </a:lnTo>
                <a:cubicBezTo>
                  <a:pt x="331781" y="130298"/>
                  <a:pt x="324352" y="119566"/>
                  <a:pt x="315274" y="110612"/>
                </a:cubicBezTo>
                <a:lnTo>
                  <a:pt x="322450" y="87243"/>
                </a:lnTo>
                <a:lnTo>
                  <a:pt x="307908" y="82798"/>
                </a:lnTo>
                <a:lnTo>
                  <a:pt x="322450" y="87243"/>
                </a:lnTo>
                <a:cubicBezTo>
                  <a:pt x="326452" y="74163"/>
                  <a:pt x="316671" y="60954"/>
                  <a:pt x="303021" y="60954"/>
                </a:cubicBezTo>
                <a:lnTo>
                  <a:pt x="289557" y="60954"/>
                </a:lnTo>
                <a:cubicBezTo>
                  <a:pt x="269554" y="60954"/>
                  <a:pt x="251332" y="68701"/>
                  <a:pt x="237740" y="81273"/>
                </a:cubicBezTo>
                <a:lnTo>
                  <a:pt x="142237" y="81273"/>
                </a:lnTo>
                <a:cubicBezTo>
                  <a:pt x="94991" y="81273"/>
                  <a:pt x="55241" y="113532"/>
                  <a:pt x="43876" y="157218"/>
                </a:cubicBezTo>
                <a:cubicBezTo>
                  <a:pt x="36258" y="155947"/>
                  <a:pt x="30479" y="149282"/>
                  <a:pt x="30479" y="141281"/>
                </a:cubicBezTo>
                <a:cubicBezTo>
                  <a:pt x="30479" y="135185"/>
                  <a:pt x="33906" y="129596"/>
                  <a:pt x="39432" y="126803"/>
                </a:cubicBezTo>
                <a:lnTo>
                  <a:pt x="42417" y="125343"/>
                </a:lnTo>
                <a:lnTo>
                  <a:pt x="42355" y="125412"/>
                </a:lnTo>
                <a:moveTo>
                  <a:pt x="269240" y="182880"/>
                </a:moveTo>
                <a:cubicBezTo>
                  <a:pt x="277656" y="182880"/>
                  <a:pt x="284481" y="176056"/>
                  <a:pt x="284481" y="167642"/>
                </a:cubicBezTo>
                <a:cubicBezTo>
                  <a:pt x="284481" y="159224"/>
                  <a:pt x="277659" y="152403"/>
                  <a:pt x="269240" y="152403"/>
                </a:cubicBezTo>
                <a:cubicBezTo>
                  <a:pt x="260823" y="152403"/>
                  <a:pt x="253998" y="159228"/>
                  <a:pt x="253998" y="167645"/>
                </a:cubicBezTo>
                <a:cubicBezTo>
                  <a:pt x="253998" y="176062"/>
                  <a:pt x="260820" y="182886"/>
                  <a:pt x="269240" y="182886"/>
                </a:cubicBezTo>
                <a:lnTo>
                  <a:pt x="269240" y="182880"/>
                </a:lnTo>
                <a:moveTo>
                  <a:pt x="255461" y="106682"/>
                </a:moveTo>
                <a:cubicBezTo>
                  <a:pt x="263779" y="97347"/>
                  <a:pt x="275845" y="91505"/>
                  <a:pt x="289243" y="91443"/>
                </a:cubicBezTo>
                <a:lnTo>
                  <a:pt x="283212" y="111002"/>
                </a:lnTo>
                <a:cubicBezTo>
                  <a:pt x="281372" y="116972"/>
                  <a:pt x="283340" y="123448"/>
                  <a:pt x="288230" y="127385"/>
                </a:cubicBezTo>
                <a:cubicBezTo>
                  <a:pt x="299279" y="136212"/>
                  <a:pt x="307535" y="148212"/>
                  <a:pt x="311788" y="161994"/>
                </a:cubicBezTo>
                <a:cubicBezTo>
                  <a:pt x="313756" y="168409"/>
                  <a:pt x="319663" y="172788"/>
                  <a:pt x="326331" y="172788"/>
                </a:cubicBezTo>
                <a:lnTo>
                  <a:pt x="335223" y="172788"/>
                </a:lnTo>
                <a:lnTo>
                  <a:pt x="335223" y="213428"/>
                </a:lnTo>
                <a:lnTo>
                  <a:pt x="317063" y="213428"/>
                </a:lnTo>
                <a:cubicBezTo>
                  <a:pt x="311792" y="213428"/>
                  <a:pt x="306902" y="216159"/>
                  <a:pt x="304173" y="220604"/>
                </a:cubicBezTo>
                <a:cubicBezTo>
                  <a:pt x="296745" y="232477"/>
                  <a:pt x="285947" y="242003"/>
                  <a:pt x="273120" y="247780"/>
                </a:cubicBezTo>
                <a:cubicBezTo>
                  <a:pt x="267659" y="250193"/>
                  <a:pt x="264166" y="255590"/>
                  <a:pt x="264166" y="261624"/>
                </a:cubicBezTo>
                <a:lnTo>
                  <a:pt x="264166" y="294643"/>
                </a:lnTo>
                <a:lnTo>
                  <a:pt x="233688" y="294643"/>
                </a:lnTo>
                <a:lnTo>
                  <a:pt x="233688" y="269245"/>
                </a:lnTo>
                <a:cubicBezTo>
                  <a:pt x="233688" y="260798"/>
                  <a:pt x="226892" y="254007"/>
                  <a:pt x="218446" y="254007"/>
                </a:cubicBezTo>
                <a:lnTo>
                  <a:pt x="157485" y="254007"/>
                </a:lnTo>
                <a:cubicBezTo>
                  <a:pt x="149040" y="254007"/>
                  <a:pt x="142244" y="260802"/>
                  <a:pt x="142244" y="269248"/>
                </a:cubicBezTo>
                <a:lnTo>
                  <a:pt x="142244" y="294650"/>
                </a:lnTo>
                <a:lnTo>
                  <a:pt x="111765" y="294650"/>
                </a:lnTo>
                <a:lnTo>
                  <a:pt x="111765" y="256169"/>
                </a:lnTo>
                <a:cubicBezTo>
                  <a:pt x="111765" y="250898"/>
                  <a:pt x="109033" y="246009"/>
                  <a:pt x="104589" y="243278"/>
                </a:cubicBezTo>
                <a:cubicBezTo>
                  <a:pt x="84461" y="230705"/>
                  <a:pt x="71125" y="208353"/>
                  <a:pt x="71125" y="182952"/>
                </a:cubicBezTo>
                <a:cubicBezTo>
                  <a:pt x="71125" y="143645"/>
                  <a:pt x="102939" y="111832"/>
                  <a:pt x="142244" y="111832"/>
                </a:cubicBezTo>
                <a:lnTo>
                  <a:pt x="243845" y="111832"/>
                </a:lnTo>
                <a:lnTo>
                  <a:pt x="243845" y="111832"/>
                </a:lnTo>
                <a:lnTo>
                  <a:pt x="244097" y="111832"/>
                </a:lnTo>
                <a:cubicBezTo>
                  <a:pt x="248417" y="111832"/>
                  <a:pt x="252605" y="109991"/>
                  <a:pt x="255465" y="106753"/>
                </a:cubicBezTo>
                <a:lnTo>
                  <a:pt x="255461" y="106682"/>
                </a:lnTo>
              </a:path>
            </a:pathLst>
          </a:custGeom>
          <a:solidFill>
            <a:srgbClr val="000000"/>
          </a:solidFill>
          <a:ln/>
        </p:spPr>
        <p:txBody>
          <a:bodyPr wrap="square" lIns="0" tIns="0" rIns="0" bIns="0" rtlCol="0" anchor="ctr"/>
          <a:lstStyle/>
          <a:p>
            <a:pPr marL="0" indent="0">
              <a:buNone/>
            </a:pPr>
            <a:endParaRPr lang="en-US" dirty="0"/>
          </a:p>
        </p:txBody>
      </p:sp>
      <p:sp>
        <p:nvSpPr>
          <p:cNvPr id="9" name="Text 7"/>
          <p:cNvSpPr/>
          <p:nvPr/>
        </p:nvSpPr>
        <p:spPr>
          <a:xfrm>
            <a:off x="3397246" y="5394960"/>
            <a:ext cx="237744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Long-term budgets are essential, as opposed to short-term incremental funding approaches.</a:t>
            </a:r>
            <a:endParaRPr lang="en-US" sz="1167" dirty="0"/>
          </a:p>
        </p:txBody>
      </p:sp>
      <p:sp>
        <p:nvSpPr>
          <p:cNvPr id="10" name="Text 8"/>
          <p:cNvSpPr/>
          <p:nvPr/>
        </p:nvSpPr>
        <p:spPr>
          <a:xfrm>
            <a:off x="3397249" y="4848028"/>
            <a:ext cx="237744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Funding Stability</a:t>
            </a:r>
            <a:endParaRPr lang="en-US" sz="1400" dirty="0"/>
          </a:p>
        </p:txBody>
      </p:sp>
      <p:sp>
        <p:nvSpPr>
          <p:cNvPr id="11" name="Text 9"/>
          <p:cNvSpPr/>
          <p:nvPr/>
        </p:nvSpPr>
        <p:spPr>
          <a:xfrm>
            <a:off x="640080" y="5394960"/>
            <a:ext cx="237744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Government departments must be encouraged to adopt AI effectively and responsibly.</a:t>
            </a:r>
            <a:endParaRPr lang="en-US" sz="1167" dirty="0"/>
          </a:p>
        </p:txBody>
      </p:sp>
      <p:sp>
        <p:nvSpPr>
          <p:cNvPr id="12" name="Text 10"/>
          <p:cNvSpPr/>
          <p:nvPr/>
        </p:nvSpPr>
        <p:spPr>
          <a:xfrm>
            <a:off x="640083" y="4848028"/>
            <a:ext cx="237744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Cultural Change</a:t>
            </a:r>
            <a:endParaRPr lang="en-US" sz="1400" dirty="0"/>
          </a:p>
        </p:txBody>
      </p:sp>
      <p:sp>
        <p:nvSpPr>
          <p:cNvPr id="13" name="Text 11"/>
          <p:cNvSpPr/>
          <p:nvPr/>
        </p:nvSpPr>
        <p:spPr>
          <a:xfrm>
            <a:off x="647835" y="4316697"/>
            <a:ext cx="350251" cy="365760"/>
          </a:xfrm>
          <a:custGeom>
            <a:avLst/>
            <a:gdLst/>
            <a:ahLst/>
            <a:cxnLst/>
            <a:rect l="l" t="t" r="r" b="b"/>
            <a:pathLst>
              <a:path w="350251" h="365760">
                <a:moveTo>
                  <a:pt x="175129" y="0"/>
                </a:moveTo>
                <a:cubicBezTo>
                  <a:pt x="187272" y="0"/>
                  <a:pt x="199132" y="1214"/>
                  <a:pt x="210704" y="3431"/>
                </a:cubicBezTo>
                <a:cubicBezTo>
                  <a:pt x="216346" y="4502"/>
                  <a:pt x="226276" y="7787"/>
                  <a:pt x="231705" y="17791"/>
                </a:cubicBezTo>
                <a:cubicBezTo>
                  <a:pt x="233134" y="20435"/>
                  <a:pt x="234276" y="23218"/>
                  <a:pt x="234990" y="26221"/>
                </a:cubicBezTo>
                <a:lnTo>
                  <a:pt x="241634" y="53726"/>
                </a:lnTo>
                <a:cubicBezTo>
                  <a:pt x="242636" y="57870"/>
                  <a:pt x="249634" y="61941"/>
                  <a:pt x="253708" y="60727"/>
                </a:cubicBezTo>
                <a:lnTo>
                  <a:pt x="280855" y="52724"/>
                </a:lnTo>
                <a:cubicBezTo>
                  <a:pt x="283714" y="51868"/>
                  <a:pt x="286642" y="51437"/>
                  <a:pt x="289570" y="51367"/>
                </a:cubicBezTo>
                <a:cubicBezTo>
                  <a:pt x="301072" y="51009"/>
                  <a:pt x="308858" y="58083"/>
                  <a:pt x="312644" y="62369"/>
                </a:cubicBezTo>
                <a:cubicBezTo>
                  <a:pt x="328434" y="80299"/>
                  <a:pt x="340577" y="101374"/>
                  <a:pt x="348293" y="124018"/>
                </a:cubicBezTo>
                <a:cubicBezTo>
                  <a:pt x="350149" y="129446"/>
                  <a:pt x="352293" y="139592"/>
                  <a:pt x="346363" y="149307"/>
                </a:cubicBezTo>
                <a:cubicBezTo>
                  <a:pt x="344790" y="151878"/>
                  <a:pt x="342864" y="154307"/>
                  <a:pt x="340647" y="156450"/>
                </a:cubicBezTo>
                <a:lnTo>
                  <a:pt x="320143" y="175953"/>
                </a:lnTo>
                <a:cubicBezTo>
                  <a:pt x="317142" y="178809"/>
                  <a:pt x="317142" y="187024"/>
                  <a:pt x="320143" y="189884"/>
                </a:cubicBezTo>
                <a:lnTo>
                  <a:pt x="340647" y="209387"/>
                </a:lnTo>
                <a:cubicBezTo>
                  <a:pt x="342860" y="211530"/>
                  <a:pt x="344790" y="213959"/>
                  <a:pt x="346363" y="216530"/>
                </a:cubicBezTo>
                <a:cubicBezTo>
                  <a:pt x="352219" y="226245"/>
                  <a:pt x="350079" y="236391"/>
                  <a:pt x="348293" y="241819"/>
                </a:cubicBezTo>
                <a:cubicBezTo>
                  <a:pt x="340577" y="264463"/>
                  <a:pt x="328434" y="285469"/>
                  <a:pt x="312644" y="303468"/>
                </a:cubicBezTo>
                <a:cubicBezTo>
                  <a:pt x="308858" y="307754"/>
                  <a:pt x="300998" y="314824"/>
                  <a:pt x="289570" y="314470"/>
                </a:cubicBezTo>
                <a:cubicBezTo>
                  <a:pt x="286642" y="314396"/>
                  <a:pt x="283714" y="313899"/>
                  <a:pt x="280855" y="313113"/>
                </a:cubicBezTo>
                <a:lnTo>
                  <a:pt x="253708" y="305040"/>
                </a:lnTo>
                <a:cubicBezTo>
                  <a:pt x="249634" y="303826"/>
                  <a:pt x="242636" y="307897"/>
                  <a:pt x="241634" y="312041"/>
                </a:cubicBezTo>
                <a:lnTo>
                  <a:pt x="234990" y="339546"/>
                </a:lnTo>
                <a:cubicBezTo>
                  <a:pt x="234276" y="342545"/>
                  <a:pt x="233134" y="345406"/>
                  <a:pt x="231705" y="347977"/>
                </a:cubicBezTo>
                <a:cubicBezTo>
                  <a:pt x="226202" y="357977"/>
                  <a:pt x="216273" y="361192"/>
                  <a:pt x="210704" y="362337"/>
                </a:cubicBezTo>
                <a:cubicBezTo>
                  <a:pt x="199131" y="364549"/>
                  <a:pt x="187272" y="365764"/>
                  <a:pt x="175129" y="365764"/>
                </a:cubicBezTo>
                <a:cubicBezTo>
                  <a:pt x="162986" y="365764"/>
                  <a:pt x="151126" y="364549"/>
                  <a:pt x="139554" y="362333"/>
                </a:cubicBezTo>
                <a:cubicBezTo>
                  <a:pt x="133911" y="361261"/>
                  <a:pt x="123982" y="357977"/>
                  <a:pt x="118553" y="347973"/>
                </a:cubicBezTo>
                <a:cubicBezTo>
                  <a:pt x="117124" y="345329"/>
                  <a:pt x="115982" y="342545"/>
                  <a:pt x="115268" y="339543"/>
                </a:cubicBezTo>
                <a:lnTo>
                  <a:pt x="108623" y="312037"/>
                </a:lnTo>
                <a:cubicBezTo>
                  <a:pt x="107622" y="307893"/>
                  <a:pt x="100624" y="303822"/>
                  <a:pt x="96550" y="305037"/>
                </a:cubicBezTo>
                <a:lnTo>
                  <a:pt x="69402" y="313036"/>
                </a:lnTo>
                <a:cubicBezTo>
                  <a:pt x="66544" y="313892"/>
                  <a:pt x="63616" y="314323"/>
                  <a:pt x="60688" y="314393"/>
                </a:cubicBezTo>
                <a:cubicBezTo>
                  <a:pt x="49186" y="314751"/>
                  <a:pt x="41400" y="307678"/>
                  <a:pt x="37613" y="303391"/>
                </a:cubicBezTo>
                <a:cubicBezTo>
                  <a:pt x="21898" y="285461"/>
                  <a:pt x="9681" y="264386"/>
                  <a:pt x="1965" y="241742"/>
                </a:cubicBezTo>
                <a:cubicBezTo>
                  <a:pt x="109" y="236314"/>
                  <a:pt x="-2035" y="226168"/>
                  <a:pt x="3895" y="216453"/>
                </a:cubicBezTo>
                <a:cubicBezTo>
                  <a:pt x="5467" y="213882"/>
                  <a:pt x="7394" y="211453"/>
                  <a:pt x="9611" y="209310"/>
                </a:cubicBezTo>
                <a:lnTo>
                  <a:pt x="30115" y="189808"/>
                </a:lnTo>
                <a:cubicBezTo>
                  <a:pt x="33116" y="186951"/>
                  <a:pt x="33116" y="178736"/>
                  <a:pt x="30115" y="175876"/>
                </a:cubicBezTo>
                <a:lnTo>
                  <a:pt x="9541" y="156373"/>
                </a:lnTo>
                <a:cubicBezTo>
                  <a:pt x="7327" y="154230"/>
                  <a:pt x="5397" y="151801"/>
                  <a:pt x="3825" y="149230"/>
                </a:cubicBezTo>
                <a:cubicBezTo>
                  <a:pt x="-2031" y="139516"/>
                  <a:pt x="109" y="129369"/>
                  <a:pt x="1968" y="124011"/>
                </a:cubicBezTo>
                <a:cubicBezTo>
                  <a:pt x="9684" y="101367"/>
                  <a:pt x="21828" y="80361"/>
                  <a:pt x="37617" y="62362"/>
                </a:cubicBezTo>
                <a:cubicBezTo>
                  <a:pt x="41403" y="58075"/>
                  <a:pt x="49263" y="51005"/>
                  <a:pt x="60691" y="51360"/>
                </a:cubicBezTo>
                <a:cubicBezTo>
                  <a:pt x="63620" y="51433"/>
                  <a:pt x="66548" y="51931"/>
                  <a:pt x="69406" y="52717"/>
                </a:cubicBezTo>
                <a:lnTo>
                  <a:pt x="96554" y="60720"/>
                </a:lnTo>
                <a:cubicBezTo>
                  <a:pt x="100627" y="61934"/>
                  <a:pt x="107625" y="57863"/>
                  <a:pt x="108627" y="53719"/>
                </a:cubicBezTo>
                <a:lnTo>
                  <a:pt x="115271" y="26214"/>
                </a:lnTo>
                <a:cubicBezTo>
                  <a:pt x="115986" y="23215"/>
                  <a:pt x="117127" y="20355"/>
                  <a:pt x="118556" y="17783"/>
                </a:cubicBezTo>
                <a:cubicBezTo>
                  <a:pt x="124059" y="7783"/>
                  <a:pt x="133988" y="4568"/>
                  <a:pt x="139557" y="3424"/>
                </a:cubicBezTo>
                <a:cubicBezTo>
                  <a:pt x="151130" y="1211"/>
                  <a:pt x="162989" y="-7"/>
                  <a:pt x="175132" y="-7"/>
                </a:cubicBezTo>
                <a:lnTo>
                  <a:pt x="175129" y="0"/>
                </a:lnTo>
                <a:moveTo>
                  <a:pt x="148055" y="36719"/>
                </a:moveTo>
                <a:lnTo>
                  <a:pt x="141981" y="61792"/>
                </a:lnTo>
                <a:cubicBezTo>
                  <a:pt x="136409" y="84867"/>
                  <a:pt x="109622" y="100295"/>
                  <a:pt x="86831" y="93653"/>
                </a:cubicBezTo>
                <a:lnTo>
                  <a:pt x="62183" y="86367"/>
                </a:lnTo>
                <a:cubicBezTo>
                  <a:pt x="50398" y="100156"/>
                  <a:pt x="41109" y="116158"/>
                  <a:pt x="35036" y="133301"/>
                </a:cubicBezTo>
                <a:lnTo>
                  <a:pt x="53753" y="151088"/>
                </a:lnTo>
                <a:cubicBezTo>
                  <a:pt x="70898" y="167375"/>
                  <a:pt x="70898" y="198381"/>
                  <a:pt x="53753" y="214668"/>
                </a:cubicBezTo>
                <a:lnTo>
                  <a:pt x="35036" y="232455"/>
                </a:lnTo>
                <a:cubicBezTo>
                  <a:pt x="41109" y="249602"/>
                  <a:pt x="50394" y="265600"/>
                  <a:pt x="62183" y="279389"/>
                </a:cubicBezTo>
                <a:lnTo>
                  <a:pt x="86901" y="272103"/>
                </a:lnTo>
                <a:cubicBezTo>
                  <a:pt x="109618" y="265388"/>
                  <a:pt x="136479" y="280889"/>
                  <a:pt x="142051" y="303965"/>
                </a:cubicBezTo>
                <a:lnTo>
                  <a:pt x="148125" y="329038"/>
                </a:lnTo>
                <a:cubicBezTo>
                  <a:pt x="165697" y="332253"/>
                  <a:pt x="184771" y="332253"/>
                  <a:pt x="202347" y="329038"/>
                </a:cubicBezTo>
                <a:lnTo>
                  <a:pt x="208420" y="303965"/>
                </a:lnTo>
                <a:cubicBezTo>
                  <a:pt x="213993" y="280889"/>
                  <a:pt x="240780" y="265461"/>
                  <a:pt x="263571" y="272103"/>
                </a:cubicBezTo>
                <a:lnTo>
                  <a:pt x="288288" y="279389"/>
                </a:lnTo>
                <a:cubicBezTo>
                  <a:pt x="300074" y="265600"/>
                  <a:pt x="309362" y="249598"/>
                  <a:pt x="315436" y="232455"/>
                </a:cubicBezTo>
                <a:lnTo>
                  <a:pt x="296718" y="214668"/>
                </a:lnTo>
                <a:cubicBezTo>
                  <a:pt x="279574" y="198381"/>
                  <a:pt x="279574" y="167375"/>
                  <a:pt x="296718" y="151088"/>
                </a:cubicBezTo>
                <a:lnTo>
                  <a:pt x="315436" y="133301"/>
                </a:lnTo>
                <a:cubicBezTo>
                  <a:pt x="309362" y="116158"/>
                  <a:pt x="300077" y="100152"/>
                  <a:pt x="288288" y="86367"/>
                </a:cubicBezTo>
                <a:lnTo>
                  <a:pt x="263571" y="93653"/>
                </a:lnTo>
                <a:cubicBezTo>
                  <a:pt x="240853" y="100368"/>
                  <a:pt x="213993" y="84867"/>
                  <a:pt x="208420" y="61792"/>
                </a:cubicBezTo>
                <a:lnTo>
                  <a:pt x="202347" y="36719"/>
                </a:lnTo>
                <a:cubicBezTo>
                  <a:pt x="184775" y="33504"/>
                  <a:pt x="165700" y="33504"/>
                  <a:pt x="148125" y="36719"/>
                </a:cubicBezTo>
                <a:lnTo>
                  <a:pt x="148055" y="36719"/>
                </a:lnTo>
                <a:moveTo>
                  <a:pt x="140839" y="182880"/>
                </a:moveTo>
                <a:cubicBezTo>
                  <a:pt x="140839" y="201819"/>
                  <a:pt x="156191" y="217170"/>
                  <a:pt x="175129" y="217170"/>
                </a:cubicBezTo>
                <a:cubicBezTo>
                  <a:pt x="194067" y="217170"/>
                  <a:pt x="209418" y="201819"/>
                  <a:pt x="209418" y="182880"/>
                </a:cubicBezTo>
                <a:cubicBezTo>
                  <a:pt x="209418" y="163941"/>
                  <a:pt x="194067" y="148590"/>
                  <a:pt x="175129" y="148590"/>
                </a:cubicBezTo>
                <a:cubicBezTo>
                  <a:pt x="156191" y="148590"/>
                  <a:pt x="140839" y="163941"/>
                  <a:pt x="140839" y="182880"/>
                </a:cubicBezTo>
                <a:lnTo>
                  <a:pt x="140839" y="182880"/>
                </a:lnTo>
                <a:moveTo>
                  <a:pt x="175129" y="251460"/>
                </a:moveTo>
                <a:cubicBezTo>
                  <a:pt x="137253" y="251460"/>
                  <a:pt x="106550" y="220754"/>
                  <a:pt x="106550" y="182880"/>
                </a:cubicBezTo>
                <a:cubicBezTo>
                  <a:pt x="106550" y="145006"/>
                  <a:pt x="137253" y="114300"/>
                  <a:pt x="175129" y="114300"/>
                </a:cubicBezTo>
                <a:cubicBezTo>
                  <a:pt x="213005" y="114300"/>
                  <a:pt x="243708" y="145006"/>
                  <a:pt x="243708" y="182880"/>
                </a:cubicBezTo>
                <a:cubicBezTo>
                  <a:pt x="243708" y="220754"/>
                  <a:pt x="213005" y="251460"/>
                  <a:pt x="175129" y="251460"/>
                </a:cubicBez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6154424" y="3288667"/>
            <a:ext cx="237744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Transparency is crucial in addressing issues like deepfakes, election security, and AI misuse.</a:t>
            </a:r>
            <a:endParaRPr lang="en-US" sz="1167" dirty="0"/>
          </a:p>
        </p:txBody>
      </p:sp>
      <p:sp>
        <p:nvSpPr>
          <p:cNvPr id="15" name="Text 13"/>
          <p:cNvSpPr/>
          <p:nvPr/>
        </p:nvSpPr>
        <p:spPr>
          <a:xfrm>
            <a:off x="6154426" y="2741735"/>
            <a:ext cx="237744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Public Trust</a:t>
            </a:r>
            <a:endParaRPr lang="en-US" sz="1400" dirty="0"/>
          </a:p>
        </p:txBody>
      </p:sp>
      <p:sp>
        <p:nvSpPr>
          <p:cNvPr id="16" name="Text 14"/>
          <p:cNvSpPr/>
          <p:nvPr/>
        </p:nvSpPr>
        <p:spPr>
          <a:xfrm>
            <a:off x="6164914" y="2198829"/>
            <a:ext cx="344786" cy="365760"/>
          </a:xfrm>
          <a:custGeom>
            <a:avLst/>
            <a:gdLst/>
            <a:ahLst/>
            <a:cxnLst/>
            <a:rect l="l" t="t" r="r" b="b"/>
            <a:pathLst>
              <a:path w="344786" h="365760">
                <a:moveTo>
                  <a:pt x="172393" y="35482"/>
                </a:moveTo>
                <a:lnTo>
                  <a:pt x="40943" y="91224"/>
                </a:lnTo>
                <a:cubicBezTo>
                  <a:pt x="36706" y="93020"/>
                  <a:pt x="34406" y="96828"/>
                  <a:pt x="34479" y="100419"/>
                </a:cubicBezTo>
                <a:cubicBezTo>
                  <a:pt x="34837" y="166073"/>
                  <a:pt x="62061" y="279492"/>
                  <a:pt x="168369" y="330347"/>
                </a:cubicBezTo>
                <a:cubicBezTo>
                  <a:pt x="170955" y="331569"/>
                  <a:pt x="173972" y="331569"/>
                  <a:pt x="176486" y="330347"/>
                </a:cubicBezTo>
                <a:cubicBezTo>
                  <a:pt x="282794" y="279419"/>
                  <a:pt x="310018" y="166070"/>
                  <a:pt x="310304" y="100346"/>
                </a:cubicBezTo>
                <a:cubicBezTo>
                  <a:pt x="310304" y="96754"/>
                  <a:pt x="308077" y="93020"/>
                  <a:pt x="303839" y="91151"/>
                </a:cubicBezTo>
                <a:lnTo>
                  <a:pt x="172393" y="35482"/>
                </a:lnTo>
                <a:moveTo>
                  <a:pt x="182020" y="2085"/>
                </a:moveTo>
                <a:lnTo>
                  <a:pt x="317276" y="59476"/>
                </a:lnTo>
                <a:cubicBezTo>
                  <a:pt x="333077" y="66155"/>
                  <a:pt x="344859" y="81744"/>
                  <a:pt x="344786" y="100562"/>
                </a:cubicBezTo>
                <a:cubicBezTo>
                  <a:pt x="344428" y="171819"/>
                  <a:pt x="315121" y="302191"/>
                  <a:pt x="191356" y="361451"/>
                </a:cubicBezTo>
                <a:cubicBezTo>
                  <a:pt x="179361" y="367197"/>
                  <a:pt x="165425" y="367197"/>
                  <a:pt x="153430" y="361451"/>
                </a:cubicBezTo>
                <a:cubicBezTo>
                  <a:pt x="29665" y="302191"/>
                  <a:pt x="359" y="171819"/>
                  <a:pt x="0" y="100562"/>
                </a:cubicBezTo>
                <a:cubicBezTo>
                  <a:pt x="-72" y="81744"/>
                  <a:pt x="11709" y="66155"/>
                  <a:pt x="27510" y="59476"/>
                </a:cubicBezTo>
                <a:lnTo>
                  <a:pt x="162839" y="2085"/>
                </a:lnTo>
                <a:cubicBezTo>
                  <a:pt x="165784" y="721"/>
                  <a:pt x="169087" y="0"/>
                  <a:pt x="172393" y="0"/>
                </a:cubicBezTo>
                <a:cubicBezTo>
                  <a:pt x="175696" y="0"/>
                  <a:pt x="179003" y="717"/>
                  <a:pt x="182020" y="2085"/>
                </a:cubicBezTo>
                <a:lnTo>
                  <a:pt x="182020" y="2085"/>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3397249" y="3292207"/>
            <a:ext cx="237744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Efforts are needed to ensure regulation protects citizens without stifling innovation.</a:t>
            </a:r>
            <a:endParaRPr lang="en-US" sz="1167" dirty="0"/>
          </a:p>
        </p:txBody>
      </p:sp>
      <p:sp>
        <p:nvSpPr>
          <p:cNvPr id="18" name="Text 16"/>
          <p:cNvSpPr/>
          <p:nvPr/>
        </p:nvSpPr>
        <p:spPr>
          <a:xfrm>
            <a:off x="3397250" y="2762525"/>
            <a:ext cx="237744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Regulatory Balance</a:t>
            </a:r>
            <a:endParaRPr lang="en-US" sz="1400" dirty="0"/>
          </a:p>
        </p:txBody>
      </p:sp>
      <p:sp>
        <p:nvSpPr>
          <p:cNvPr id="19" name="Text 17"/>
          <p:cNvSpPr/>
          <p:nvPr/>
        </p:nvSpPr>
        <p:spPr>
          <a:xfrm>
            <a:off x="3397246" y="2248811"/>
            <a:ext cx="365760" cy="293148"/>
          </a:xfrm>
          <a:custGeom>
            <a:avLst/>
            <a:gdLst/>
            <a:ahLst/>
            <a:cxnLst/>
            <a:rect l="l" t="t" r="r" b="b"/>
            <a:pathLst>
              <a:path w="365760" h="293148">
                <a:moveTo>
                  <a:pt x="297707" y="27483"/>
                </a:moveTo>
                <a:lnTo>
                  <a:pt x="225166" y="27483"/>
                </a:lnTo>
                <a:cubicBezTo>
                  <a:pt x="218125" y="11280"/>
                  <a:pt x="201976" y="0"/>
                  <a:pt x="183198" y="0"/>
                </a:cubicBezTo>
                <a:cubicBezTo>
                  <a:pt x="164420" y="0"/>
                  <a:pt x="148272" y="11280"/>
                  <a:pt x="141231" y="27483"/>
                </a:cubicBezTo>
                <a:lnTo>
                  <a:pt x="68690" y="27483"/>
                </a:lnTo>
                <a:cubicBezTo>
                  <a:pt x="61075" y="27483"/>
                  <a:pt x="54948" y="33609"/>
                  <a:pt x="54948" y="41225"/>
                </a:cubicBezTo>
                <a:cubicBezTo>
                  <a:pt x="54948" y="48841"/>
                  <a:pt x="61075" y="54968"/>
                  <a:pt x="68690" y="54968"/>
                </a:cubicBezTo>
                <a:lnTo>
                  <a:pt x="138312" y="54968"/>
                </a:lnTo>
                <a:cubicBezTo>
                  <a:pt x="141633" y="71343"/>
                  <a:pt x="153714" y="84570"/>
                  <a:pt x="169460" y="89492"/>
                </a:cubicBezTo>
                <a:lnTo>
                  <a:pt x="169460" y="265669"/>
                </a:lnTo>
                <a:lnTo>
                  <a:pt x="68690" y="265669"/>
                </a:lnTo>
                <a:cubicBezTo>
                  <a:pt x="61075" y="265669"/>
                  <a:pt x="54948" y="271795"/>
                  <a:pt x="54948" y="279411"/>
                </a:cubicBezTo>
                <a:cubicBezTo>
                  <a:pt x="54948" y="287027"/>
                  <a:pt x="61075" y="293154"/>
                  <a:pt x="68690" y="293154"/>
                </a:cubicBezTo>
                <a:lnTo>
                  <a:pt x="183202" y="293154"/>
                </a:lnTo>
                <a:lnTo>
                  <a:pt x="297714" y="293154"/>
                </a:lnTo>
                <a:cubicBezTo>
                  <a:pt x="305329" y="293154"/>
                  <a:pt x="311456" y="287027"/>
                  <a:pt x="311456" y="279414"/>
                </a:cubicBezTo>
                <a:cubicBezTo>
                  <a:pt x="311456" y="271798"/>
                  <a:pt x="305329" y="265674"/>
                  <a:pt x="297714" y="265674"/>
                </a:cubicBezTo>
                <a:lnTo>
                  <a:pt x="196943" y="265674"/>
                </a:lnTo>
                <a:lnTo>
                  <a:pt x="196943" y="89498"/>
                </a:lnTo>
                <a:cubicBezTo>
                  <a:pt x="212689" y="84573"/>
                  <a:pt x="224770" y="71349"/>
                  <a:pt x="228092" y="54974"/>
                </a:cubicBezTo>
                <a:lnTo>
                  <a:pt x="297714" y="54974"/>
                </a:lnTo>
                <a:cubicBezTo>
                  <a:pt x="305329" y="54974"/>
                  <a:pt x="311456" y="48847"/>
                  <a:pt x="311456" y="41234"/>
                </a:cubicBezTo>
                <a:cubicBezTo>
                  <a:pt x="311456" y="33618"/>
                  <a:pt x="305329" y="27494"/>
                  <a:pt x="297714" y="27494"/>
                </a:cubicBezTo>
                <a:lnTo>
                  <a:pt x="297707" y="27483"/>
                </a:lnTo>
                <a:moveTo>
                  <a:pt x="293124" y="112106"/>
                </a:moveTo>
                <a:lnTo>
                  <a:pt x="334575" y="183218"/>
                </a:lnTo>
                <a:lnTo>
                  <a:pt x="251614" y="183218"/>
                </a:lnTo>
                <a:lnTo>
                  <a:pt x="293124" y="112106"/>
                </a:lnTo>
                <a:moveTo>
                  <a:pt x="220985" y="193009"/>
                </a:moveTo>
                <a:cubicBezTo>
                  <a:pt x="227170" y="218718"/>
                  <a:pt x="257115" y="238183"/>
                  <a:pt x="293127" y="238183"/>
                </a:cubicBezTo>
                <a:cubicBezTo>
                  <a:pt x="329140" y="238183"/>
                  <a:pt x="359085" y="218715"/>
                  <a:pt x="365270" y="193009"/>
                </a:cubicBezTo>
                <a:cubicBezTo>
                  <a:pt x="366759" y="186712"/>
                  <a:pt x="364696" y="180242"/>
                  <a:pt x="361433" y="174628"/>
                </a:cubicBezTo>
                <a:lnTo>
                  <a:pt x="306928" y="81187"/>
                </a:lnTo>
                <a:cubicBezTo>
                  <a:pt x="304064" y="76263"/>
                  <a:pt x="298797" y="73287"/>
                  <a:pt x="293127" y="73287"/>
                </a:cubicBezTo>
                <a:cubicBezTo>
                  <a:pt x="287458" y="73287"/>
                  <a:pt x="282191" y="76321"/>
                  <a:pt x="279327" y="81187"/>
                </a:cubicBezTo>
                <a:lnTo>
                  <a:pt x="224822" y="174687"/>
                </a:lnTo>
                <a:cubicBezTo>
                  <a:pt x="221559" y="180298"/>
                  <a:pt x="219496" y="186768"/>
                  <a:pt x="220985" y="193068"/>
                </a:cubicBezTo>
                <a:lnTo>
                  <a:pt x="220985" y="193009"/>
                </a:lnTo>
                <a:moveTo>
                  <a:pt x="31123" y="183218"/>
                </a:moveTo>
                <a:lnTo>
                  <a:pt x="72574" y="112106"/>
                </a:lnTo>
                <a:lnTo>
                  <a:pt x="114084" y="183218"/>
                </a:lnTo>
                <a:lnTo>
                  <a:pt x="31123" y="183218"/>
                </a:lnTo>
                <a:moveTo>
                  <a:pt x="72578" y="238183"/>
                </a:moveTo>
                <a:cubicBezTo>
                  <a:pt x="108590" y="238183"/>
                  <a:pt x="138535" y="218715"/>
                  <a:pt x="144720" y="193009"/>
                </a:cubicBezTo>
                <a:cubicBezTo>
                  <a:pt x="146209" y="186712"/>
                  <a:pt x="144146" y="180242"/>
                  <a:pt x="140883" y="174629"/>
                </a:cubicBezTo>
                <a:lnTo>
                  <a:pt x="86378" y="81188"/>
                </a:lnTo>
                <a:cubicBezTo>
                  <a:pt x="83514" y="76263"/>
                  <a:pt x="78247" y="73287"/>
                  <a:pt x="72578" y="73287"/>
                </a:cubicBezTo>
                <a:cubicBezTo>
                  <a:pt x="66908" y="73287"/>
                  <a:pt x="61642" y="76321"/>
                  <a:pt x="58778" y="81188"/>
                </a:cubicBezTo>
                <a:lnTo>
                  <a:pt x="4327" y="174687"/>
                </a:lnTo>
                <a:cubicBezTo>
                  <a:pt x="1064" y="180298"/>
                  <a:pt x="-999" y="186768"/>
                  <a:pt x="490" y="193068"/>
                </a:cubicBezTo>
                <a:cubicBezTo>
                  <a:pt x="6675" y="218718"/>
                  <a:pt x="36620" y="238186"/>
                  <a:pt x="72574" y="238186"/>
                </a:cubicBezTo>
                <a:lnTo>
                  <a:pt x="72578" y="238183"/>
                </a:lnTo>
                <a:moveTo>
                  <a:pt x="183195" y="27483"/>
                </a:moveTo>
                <a:cubicBezTo>
                  <a:pt x="193315" y="27483"/>
                  <a:pt x="201515" y="35685"/>
                  <a:pt x="201515" y="45804"/>
                </a:cubicBezTo>
                <a:cubicBezTo>
                  <a:pt x="201515" y="55924"/>
                  <a:pt x="193311" y="64126"/>
                  <a:pt x="183195" y="64126"/>
                </a:cubicBezTo>
                <a:cubicBezTo>
                  <a:pt x="173074" y="64126"/>
                  <a:pt x="164874" y="55924"/>
                  <a:pt x="164874" y="45804"/>
                </a:cubicBezTo>
                <a:cubicBezTo>
                  <a:pt x="164874" y="35685"/>
                  <a:pt x="173078" y="27483"/>
                  <a:pt x="183195" y="27483"/>
                </a:cubicBezTo>
                <a:lnTo>
                  <a:pt x="183195" y="27483"/>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640080" y="2762680"/>
            <a:ext cx="2377440" cy="457200"/>
          </a:xfrm>
          <a:prstGeom prst="rect">
            <a:avLst/>
          </a:prstGeom>
          <a:noFill/>
          <a:ln/>
        </p:spPr>
        <p:txBody>
          <a:bodyPr wrap="square" lIns="0" tIns="0" rIns="0" bIns="0" rtlCol="0" anchor="t"/>
          <a:lstStyle/>
          <a:p>
            <a:pPr marL="0" indent="0" algn="l">
              <a:lnSpc>
                <a:spcPct val="120000"/>
              </a:lnSpc>
              <a:spcBef>
                <a:spcPts val="1000"/>
              </a:spcBef>
              <a:buNone/>
            </a:pPr>
            <a:r>
              <a:rPr lang="en-US" sz="1400" b="1" dirty="0">
                <a:solidFill>
                  <a:srgbClr val="000000"/>
                </a:solidFill>
                <a:latin typeface="Raleway" pitchFamily="34" charset="0"/>
                <a:ea typeface="Raleway" pitchFamily="34" charset="-122"/>
                <a:cs typeface="Raleway" pitchFamily="34" charset="-120"/>
              </a:rPr>
              <a:t>Skills Shortage</a:t>
            </a:r>
            <a:endParaRPr lang="en-US" sz="1400" dirty="0"/>
          </a:p>
        </p:txBody>
      </p:sp>
      <p:sp>
        <p:nvSpPr>
          <p:cNvPr id="21" name="Text 19"/>
          <p:cNvSpPr/>
          <p:nvPr/>
        </p:nvSpPr>
        <p:spPr>
          <a:xfrm>
            <a:off x="640080" y="3288667"/>
            <a:ext cx="2377440" cy="640080"/>
          </a:xfrm>
          <a:prstGeom prst="rect">
            <a:avLst/>
          </a:prstGeom>
          <a:noFill/>
          <a:ln/>
        </p:spPr>
        <p:txBody>
          <a:bodyPr wrap="square" lIns="0" tIns="0" rIns="0" bIns="0" rtlCol="0" anchor="t"/>
          <a:lstStyle/>
          <a:p>
            <a:pPr marL="0" indent="0" algn="l">
              <a:lnSpc>
                <a:spcPct val="90000"/>
              </a:lnSpc>
              <a:spcBef>
                <a:spcPts val="897"/>
              </a:spcBef>
              <a:buNone/>
            </a:pPr>
            <a:r>
              <a:rPr lang="en-US" sz="1167" dirty="0">
                <a:solidFill>
                  <a:srgbClr val="000000"/>
                </a:solidFill>
                <a:latin typeface="Raleway" pitchFamily="34" charset="0"/>
                <a:ea typeface="Raleway" pitchFamily="34" charset="-122"/>
                <a:cs typeface="Raleway" pitchFamily="34" charset="-120"/>
              </a:rPr>
              <a:t>The Office requires engineers, ethicists, auditors, and inspectors to address capacity-building needs.</a:t>
            </a:r>
            <a:endParaRPr lang="en-US" sz="1167" dirty="0"/>
          </a:p>
        </p:txBody>
      </p:sp>
      <p:sp>
        <p:nvSpPr>
          <p:cNvPr id="22" name="Text 20"/>
          <p:cNvSpPr/>
          <p:nvPr/>
        </p:nvSpPr>
        <p:spPr>
          <a:xfrm>
            <a:off x="640080" y="2260337"/>
            <a:ext cx="365760" cy="284480"/>
          </a:xfrm>
          <a:custGeom>
            <a:avLst/>
            <a:gdLst/>
            <a:ahLst/>
            <a:cxnLst/>
            <a:rect l="l" t="t" r="r" b="b"/>
            <a:pathLst>
              <a:path w="365760" h="284480">
                <a:moveTo>
                  <a:pt x="167639" y="30479"/>
                </a:moveTo>
                <a:lnTo>
                  <a:pt x="198118" y="30479"/>
                </a:lnTo>
                <a:cubicBezTo>
                  <a:pt x="200912" y="30479"/>
                  <a:pt x="203198" y="32766"/>
                  <a:pt x="203198" y="35560"/>
                </a:cubicBezTo>
                <a:lnTo>
                  <a:pt x="203198" y="167641"/>
                </a:lnTo>
                <a:cubicBezTo>
                  <a:pt x="203198" y="176087"/>
                  <a:pt x="209994" y="182881"/>
                  <a:pt x="218439" y="182881"/>
                </a:cubicBezTo>
                <a:cubicBezTo>
                  <a:pt x="226885" y="182881"/>
                  <a:pt x="233680" y="176087"/>
                  <a:pt x="233680" y="167641"/>
                </a:cubicBezTo>
                <a:lnTo>
                  <a:pt x="233680" y="35560"/>
                </a:lnTo>
                <a:cubicBezTo>
                  <a:pt x="233680" y="15939"/>
                  <a:pt x="217741" y="0"/>
                  <a:pt x="198121" y="0"/>
                </a:cubicBezTo>
                <a:lnTo>
                  <a:pt x="167642" y="0"/>
                </a:lnTo>
                <a:cubicBezTo>
                  <a:pt x="148019" y="0"/>
                  <a:pt x="132083" y="15939"/>
                  <a:pt x="132083" y="35560"/>
                </a:cubicBezTo>
                <a:lnTo>
                  <a:pt x="132083" y="167641"/>
                </a:lnTo>
                <a:cubicBezTo>
                  <a:pt x="132083" y="176087"/>
                  <a:pt x="138879" y="182881"/>
                  <a:pt x="147325" y="182881"/>
                </a:cubicBezTo>
                <a:cubicBezTo>
                  <a:pt x="155770" y="182881"/>
                  <a:pt x="162566" y="176087"/>
                  <a:pt x="162566" y="167641"/>
                </a:cubicBezTo>
                <a:lnTo>
                  <a:pt x="162566" y="35560"/>
                </a:lnTo>
                <a:cubicBezTo>
                  <a:pt x="162566" y="32766"/>
                  <a:pt x="164852" y="30479"/>
                  <a:pt x="167646" y="30479"/>
                </a:cubicBezTo>
                <a:lnTo>
                  <a:pt x="167639" y="30479"/>
                </a:lnTo>
                <a:moveTo>
                  <a:pt x="355219" y="223519"/>
                </a:moveTo>
                <a:lnTo>
                  <a:pt x="10541" y="223519"/>
                </a:lnTo>
                <a:cubicBezTo>
                  <a:pt x="4700" y="223519"/>
                  <a:pt x="0" y="228218"/>
                  <a:pt x="0" y="234059"/>
                </a:cubicBezTo>
                <a:cubicBezTo>
                  <a:pt x="0" y="237043"/>
                  <a:pt x="1269" y="239902"/>
                  <a:pt x="3683" y="241615"/>
                </a:cubicBezTo>
                <a:cubicBezTo>
                  <a:pt x="17461" y="251711"/>
                  <a:pt x="70994" y="284477"/>
                  <a:pt x="182880" y="284477"/>
                </a:cubicBezTo>
                <a:cubicBezTo>
                  <a:pt x="294766" y="284477"/>
                  <a:pt x="348299" y="251711"/>
                  <a:pt x="362077" y="241615"/>
                </a:cubicBezTo>
                <a:cubicBezTo>
                  <a:pt x="364491" y="239837"/>
                  <a:pt x="365760" y="237043"/>
                  <a:pt x="365760" y="234059"/>
                </a:cubicBezTo>
                <a:cubicBezTo>
                  <a:pt x="365760" y="228216"/>
                  <a:pt x="361060" y="223519"/>
                  <a:pt x="355219" y="223519"/>
                </a:cubicBezTo>
                <a:lnTo>
                  <a:pt x="355219" y="223519"/>
                </a:lnTo>
                <a:moveTo>
                  <a:pt x="20322" y="162560"/>
                </a:moveTo>
                <a:lnTo>
                  <a:pt x="20322" y="203201"/>
                </a:lnTo>
                <a:lnTo>
                  <a:pt x="50800" y="203201"/>
                </a:lnTo>
                <a:lnTo>
                  <a:pt x="50800" y="162560"/>
                </a:lnTo>
                <a:cubicBezTo>
                  <a:pt x="50800" y="119126"/>
                  <a:pt x="75566" y="81472"/>
                  <a:pt x="111762" y="62992"/>
                </a:cubicBezTo>
                <a:lnTo>
                  <a:pt x="111762" y="29654"/>
                </a:lnTo>
                <a:cubicBezTo>
                  <a:pt x="58295" y="50103"/>
                  <a:pt x="20322" y="101918"/>
                  <a:pt x="20322" y="162561"/>
                </a:cubicBezTo>
                <a:lnTo>
                  <a:pt x="20322" y="162560"/>
                </a:lnTo>
                <a:moveTo>
                  <a:pt x="314960" y="161164"/>
                </a:moveTo>
                <a:lnTo>
                  <a:pt x="314960" y="203201"/>
                </a:lnTo>
                <a:lnTo>
                  <a:pt x="345438" y="203201"/>
                </a:lnTo>
                <a:lnTo>
                  <a:pt x="345438" y="162560"/>
                </a:lnTo>
                <a:lnTo>
                  <a:pt x="345438" y="161036"/>
                </a:lnTo>
                <a:cubicBezTo>
                  <a:pt x="344802" y="101027"/>
                  <a:pt x="307023" y="49975"/>
                  <a:pt x="253998" y="29654"/>
                </a:cubicBezTo>
                <a:lnTo>
                  <a:pt x="253998" y="62992"/>
                </a:lnTo>
                <a:cubicBezTo>
                  <a:pt x="289814" y="81282"/>
                  <a:pt x="314451" y="118364"/>
                  <a:pt x="314960" y="161164"/>
                </a:cubicBezTo>
                <a:lnTo>
                  <a:pt x="314960" y="161164"/>
                </a:lnTo>
              </a:path>
            </a:pathLst>
          </a:custGeom>
          <a:solidFill>
            <a:srgbClr val="000000"/>
          </a:solidFill>
          <a:ln/>
        </p:spPr>
        <p:txBody>
          <a:bodyPr wrap="square" lIns="0" tIns="0" rIns="0" bIns="0" rtlCol="0" anchor="ctr"/>
          <a:lstStyle/>
          <a:p>
            <a:pPr marL="0" indent="0">
              <a:buNone/>
            </a:pPr>
            <a:endParaRPr lang="en-US" dirty="0"/>
          </a:p>
        </p:txBody>
      </p:sp>
      <p:sp>
        <p:nvSpPr>
          <p:cNvPr id="23" name="Text 21"/>
          <p:cNvSpPr/>
          <p:nvPr/>
        </p:nvSpPr>
        <p:spPr>
          <a:xfrm>
            <a:off x="8911578" y="0"/>
            <a:ext cx="3280421" cy="6857999"/>
          </a:xfrm>
          <a:prstGeom prst="rect">
            <a:avLst/>
          </a:prstGeom>
          <a:blipFill>
            <a:blip r:embed="rId4"/>
            <a:srcRect/>
            <a:stretch>
              <a:fillRect l="-106855" r="-106855"/>
            </a:stretch>
          </a:blipFill>
          <a:ln/>
        </p:spPr>
        <p:txBody>
          <a:bodyPr wrap="square" lIns="0" tIns="0" rIns="0" bIns="0" rtlCol="0" anchor="ctr"/>
          <a:lstStyle/>
          <a:p>
            <a:pPr marL="0" indent="0">
              <a:buNone/>
            </a:pPr>
            <a:endParaRPr lang="en-US" dirty="0"/>
          </a:p>
        </p:txBody>
      </p:sp>
      <p:sp>
        <p:nvSpPr>
          <p:cNvPr id="24" name="Text 22"/>
          <p:cNvSpPr/>
          <p:nvPr/>
        </p:nvSpPr>
        <p:spPr>
          <a:xfrm>
            <a:off x="105155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25" name="Text 23"/>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5</a:t>
            </a:r>
            <a:endParaRPr lang="en-US" sz="1000" dirty="0"/>
          </a:p>
        </p:txBody>
      </p:sp>
      <p:sp>
        <p:nvSpPr>
          <p:cNvPr id="26" name="Text 24"/>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BCB8A7">
                  <a:alpha val="100000"/>
                </a:srgbClr>
              </a:gs>
            </a:gsLst>
            <a:lin ang="270000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9245163" y="4610232"/>
            <a:ext cx="2377440" cy="1280160"/>
          </a:xfrm>
          <a:prstGeom prst="rect">
            <a:avLst/>
          </a:prstGeom>
          <a:noFill/>
          <a:ln/>
        </p:spPr>
        <p:txBody>
          <a:bodyPr wrap="square" lIns="0" tIns="0" rIns="0" bIns="0" rtlCol="0" anchor="t"/>
          <a:lstStyle/>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Launch of an AI testing sandbox.</a:t>
            </a:r>
            <a:endParaRPr lang="en-US" sz="1200" dirty="0"/>
          </a:p>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Promotes innovation while adhering to regulatory oversight.</a:t>
            </a:r>
            <a:endParaRPr lang="en-US" sz="1200" dirty="0"/>
          </a:p>
        </p:txBody>
      </p:sp>
      <p:sp>
        <p:nvSpPr>
          <p:cNvPr id="5" name="Text 3"/>
          <p:cNvSpPr/>
          <p:nvPr/>
        </p:nvSpPr>
        <p:spPr>
          <a:xfrm>
            <a:off x="9245163" y="4002493"/>
            <a:ext cx="2377440" cy="457200"/>
          </a:xfrm>
          <a:prstGeom prst="rect">
            <a:avLst/>
          </a:prstGeom>
          <a:noFill/>
          <a:ln/>
        </p:spPr>
        <p:txBody>
          <a:bodyPr wrap="square" lIns="0" tIns="0" rIns="0" bIns="0" rtlCol="0" anchor="t"/>
          <a:lstStyle/>
          <a:p>
            <a:pPr marL="0" indent="0" algn="l">
              <a:lnSpc>
                <a:spcPct val="90000"/>
              </a:lnSpc>
              <a:buNone/>
            </a:pPr>
            <a:r>
              <a:rPr lang="en-US" sz="1233" b="1" dirty="0">
                <a:solidFill>
                  <a:srgbClr val="000000"/>
                </a:solidFill>
                <a:latin typeface="Raleway" pitchFamily="34" charset="0"/>
                <a:ea typeface="Raleway" pitchFamily="34" charset="-122"/>
                <a:cs typeface="Raleway" pitchFamily="34" charset="-120"/>
              </a:rPr>
              <a:t>Early 2027: Operational AI Testing Sandbox Opening</a:t>
            </a:r>
            <a:endParaRPr lang="en-US" sz="1233" dirty="0"/>
          </a:p>
        </p:txBody>
      </p:sp>
      <p:sp>
        <p:nvSpPr>
          <p:cNvPr id="6" name="Text 4"/>
          <p:cNvSpPr/>
          <p:nvPr/>
        </p:nvSpPr>
        <p:spPr>
          <a:xfrm>
            <a:off x="6376802" y="4610232"/>
            <a:ext cx="2377440" cy="1280160"/>
          </a:xfrm>
          <a:prstGeom prst="rect">
            <a:avLst/>
          </a:prstGeom>
          <a:noFill/>
          <a:ln/>
        </p:spPr>
        <p:txBody>
          <a:bodyPr wrap="square" lIns="0" tIns="0" rIns="0" bIns="0" rtlCol="0" anchor="t"/>
          <a:lstStyle/>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Release of national AI guidelines.</a:t>
            </a:r>
            <a:endParaRPr lang="en-US" sz="1200" dirty="0"/>
          </a:p>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Focus areas include schools, healthcare, and public administration.</a:t>
            </a:r>
            <a:endParaRPr lang="en-US" sz="1200" dirty="0"/>
          </a:p>
        </p:txBody>
      </p:sp>
      <p:sp>
        <p:nvSpPr>
          <p:cNvPr id="7" name="Text 5"/>
          <p:cNvSpPr/>
          <p:nvPr/>
        </p:nvSpPr>
        <p:spPr>
          <a:xfrm>
            <a:off x="6376802" y="4002493"/>
            <a:ext cx="2377440" cy="457200"/>
          </a:xfrm>
          <a:prstGeom prst="rect">
            <a:avLst/>
          </a:prstGeom>
          <a:noFill/>
          <a:ln/>
        </p:spPr>
        <p:txBody>
          <a:bodyPr wrap="square" lIns="0" tIns="0" rIns="0" bIns="0" rtlCol="0" anchor="t"/>
          <a:lstStyle/>
          <a:p>
            <a:pPr marL="0" indent="0" algn="l">
              <a:lnSpc>
                <a:spcPct val="90000"/>
              </a:lnSpc>
              <a:buNone/>
            </a:pPr>
            <a:r>
              <a:rPr lang="en-US" sz="1233" b="1" dirty="0">
                <a:solidFill>
                  <a:srgbClr val="000000"/>
                </a:solidFill>
                <a:latin typeface="Raleway" pitchFamily="34" charset="0"/>
                <a:ea typeface="Raleway" pitchFamily="34" charset="-122"/>
                <a:cs typeface="Raleway" pitchFamily="34" charset="-120"/>
              </a:rPr>
              <a:t>Within the First Year: Issuing AI Guidelines</a:t>
            </a:r>
            <a:endParaRPr lang="en-US" sz="1233" dirty="0"/>
          </a:p>
        </p:txBody>
      </p:sp>
      <p:sp>
        <p:nvSpPr>
          <p:cNvPr id="8" name="Text 6"/>
          <p:cNvSpPr/>
          <p:nvPr/>
        </p:nvSpPr>
        <p:spPr>
          <a:xfrm>
            <a:off x="3508441" y="4610232"/>
            <a:ext cx="2377440" cy="1280160"/>
          </a:xfrm>
          <a:prstGeom prst="rect">
            <a:avLst/>
          </a:prstGeom>
          <a:noFill/>
          <a:ln/>
        </p:spPr>
        <p:txBody>
          <a:bodyPr wrap="square" lIns="0" tIns="0" rIns="0" bIns="0" rtlCol="0" anchor="t"/>
          <a:lstStyle/>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Publication of the inaugural national AI Strategy update.</a:t>
            </a:r>
            <a:endParaRPr lang="en-US" sz="1200" dirty="0"/>
          </a:p>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Sets strategic direction for AI development and implementation.</a:t>
            </a:r>
            <a:endParaRPr lang="en-US" sz="1200" dirty="0"/>
          </a:p>
        </p:txBody>
      </p:sp>
      <p:sp>
        <p:nvSpPr>
          <p:cNvPr id="9" name="Text 7"/>
          <p:cNvSpPr/>
          <p:nvPr/>
        </p:nvSpPr>
        <p:spPr>
          <a:xfrm>
            <a:off x="3508441" y="4002493"/>
            <a:ext cx="2377440" cy="457200"/>
          </a:xfrm>
          <a:prstGeom prst="rect">
            <a:avLst/>
          </a:prstGeom>
          <a:noFill/>
          <a:ln/>
        </p:spPr>
        <p:txBody>
          <a:bodyPr wrap="square" lIns="0" tIns="0" rIns="0" bIns="0" rtlCol="0" anchor="t"/>
          <a:lstStyle/>
          <a:p>
            <a:pPr marL="0" indent="0" algn="l">
              <a:lnSpc>
                <a:spcPct val="90000"/>
              </a:lnSpc>
              <a:buNone/>
            </a:pPr>
            <a:r>
              <a:rPr lang="en-US" sz="1233" b="1" dirty="0">
                <a:solidFill>
                  <a:srgbClr val="000000"/>
                </a:solidFill>
                <a:latin typeface="Raleway" pitchFamily="34" charset="0"/>
                <a:ea typeface="Raleway" pitchFamily="34" charset="-122"/>
                <a:cs typeface="Raleway" pitchFamily="34" charset="-120"/>
              </a:rPr>
              <a:t>Within First Six Months: Publishing the AI Strategy Update</a:t>
            </a:r>
            <a:endParaRPr lang="en-US" sz="1233" dirty="0"/>
          </a:p>
        </p:txBody>
      </p:sp>
      <p:sp>
        <p:nvSpPr>
          <p:cNvPr id="10" name="Text 8"/>
          <p:cNvSpPr/>
          <p:nvPr/>
        </p:nvSpPr>
        <p:spPr>
          <a:xfrm>
            <a:off x="640080" y="4610232"/>
            <a:ext cx="2377440" cy="1280160"/>
          </a:xfrm>
          <a:prstGeom prst="rect">
            <a:avLst/>
          </a:prstGeom>
          <a:noFill/>
          <a:ln/>
        </p:spPr>
        <p:txBody>
          <a:bodyPr wrap="square" lIns="0" tIns="0" rIns="0" bIns="0" rtlCol="0" anchor="t"/>
          <a:lstStyle/>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Recruitment completed.</a:t>
            </a:r>
            <a:endParaRPr lang="en-US" sz="1200" dirty="0"/>
          </a:p>
          <a:p>
            <a:pPr marL="0" indent="0" algn="l">
              <a:lnSpc>
                <a:spcPct val="110000"/>
              </a:lnSpc>
              <a:buNone/>
            </a:pPr>
            <a:r>
              <a:rPr lang="en-US" sz="1200" dirty="0">
                <a:solidFill>
                  <a:srgbClr val="000000"/>
                </a:solidFill>
                <a:latin typeface="Raleway" pitchFamily="34" charset="0"/>
                <a:ea typeface="Raleway" pitchFamily="34" charset="-122"/>
                <a:cs typeface="Raleway" pitchFamily="34" charset="-120"/>
              </a:rPr>
              <a:t>Structural framework established for the National AI Office.</a:t>
            </a:r>
            <a:endParaRPr lang="en-US" sz="1200" dirty="0"/>
          </a:p>
        </p:txBody>
      </p:sp>
      <p:sp>
        <p:nvSpPr>
          <p:cNvPr id="11" name="Text 9"/>
          <p:cNvSpPr/>
          <p:nvPr/>
        </p:nvSpPr>
        <p:spPr>
          <a:xfrm>
            <a:off x="640080" y="4002493"/>
            <a:ext cx="2377440" cy="457200"/>
          </a:xfrm>
          <a:prstGeom prst="rect">
            <a:avLst/>
          </a:prstGeom>
          <a:noFill/>
          <a:ln/>
        </p:spPr>
        <p:txBody>
          <a:bodyPr wrap="square" lIns="0" tIns="0" rIns="0" bIns="0" rtlCol="0" anchor="t"/>
          <a:lstStyle/>
          <a:p>
            <a:pPr marL="0" indent="0" algn="l">
              <a:lnSpc>
                <a:spcPct val="90000"/>
              </a:lnSpc>
              <a:buNone/>
            </a:pPr>
            <a:r>
              <a:rPr lang="en-US" sz="1233" b="1" dirty="0">
                <a:solidFill>
                  <a:srgbClr val="000000"/>
                </a:solidFill>
                <a:latin typeface="Raleway" pitchFamily="34" charset="0"/>
                <a:ea typeface="Raleway" pitchFamily="34" charset="-122"/>
                <a:cs typeface="Raleway" pitchFamily="34" charset="-120"/>
              </a:rPr>
              <a:t>By Mid-2026: Recruitment and Framework Setup</a:t>
            </a:r>
            <a:endParaRPr lang="en-US" sz="1233" dirty="0"/>
          </a:p>
        </p:txBody>
      </p:sp>
      <p:sp>
        <p:nvSpPr>
          <p:cNvPr id="12" name="Text 10"/>
          <p:cNvSpPr/>
          <p:nvPr/>
        </p:nvSpPr>
        <p:spPr>
          <a:xfrm>
            <a:off x="640080" y="655323"/>
            <a:ext cx="10906840" cy="1631480"/>
          </a:xfrm>
          <a:prstGeom prst="rect">
            <a:avLst/>
          </a:prstGeom>
          <a:noFill/>
          <a:ln/>
        </p:spPr>
        <p:txBody>
          <a:bodyPr wrap="square" lIns="0" tIns="0" rIns="0" bIns="0" rtlCol="0" anchor="t"/>
          <a:lstStyle/>
          <a:p>
            <a:pPr marL="0" indent="0" algn="l">
              <a:lnSpc>
                <a:spcPct val="90000"/>
              </a:lnSpc>
              <a:buNone/>
            </a:pPr>
            <a:r>
              <a:rPr lang="en-US" sz="4800" dirty="0">
                <a:solidFill>
                  <a:srgbClr val="1B1A14"/>
                </a:solidFill>
                <a:latin typeface="Lexend Black" pitchFamily="34" charset="0"/>
                <a:ea typeface="Lexend Black" pitchFamily="34" charset="-122"/>
                <a:cs typeface="Lexend Black" pitchFamily="34" charset="-120"/>
              </a:rPr>
              <a:t>Roadmap to Launch: Timelines for the National AI Office</a:t>
            </a:r>
            <a:endParaRPr lang="en-US" sz="4800" dirty="0"/>
          </a:p>
        </p:txBody>
      </p:sp>
      <p:sp>
        <p:nvSpPr>
          <p:cNvPr id="13" name="Text 11"/>
          <p:cNvSpPr/>
          <p:nvPr/>
        </p:nvSpPr>
        <p:spPr>
          <a:xfrm>
            <a:off x="105155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14" name="Text 12"/>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6</a:t>
            </a:r>
            <a:endParaRPr lang="en-US" sz="1000" dirty="0"/>
          </a:p>
        </p:txBody>
      </p:sp>
      <p:sp>
        <p:nvSpPr>
          <p:cNvPr id="15" name="Text 13"/>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
        <p:nvSpPr>
          <p:cNvPr id="16" name="Text 14"/>
          <p:cNvSpPr/>
          <p:nvPr/>
        </p:nvSpPr>
        <p:spPr>
          <a:xfrm>
            <a:off x="650524" y="3327527"/>
            <a:ext cx="11612880" cy="9525"/>
          </a:xfrm>
          <a:custGeom>
            <a:avLst/>
            <a:gdLst/>
            <a:ahLst/>
            <a:cxnLst/>
            <a:rect l="l" t="t" r="r" b="b"/>
            <a:pathLst>
              <a:path w="11612880" h="9525">
                <a:moveTo>
                  <a:pt x="0" y="0"/>
                </a:moveTo>
                <a:lnTo>
                  <a:pt x="11612880" y="9525"/>
                </a:lnTo>
              </a:path>
            </a:pathLst>
          </a:custGeom>
          <a:noFill/>
          <a:ln w="25400">
            <a:solidFill>
              <a:srgbClr val="000000">
                <a:alpha val="10000"/>
              </a:srgbClr>
            </a:solidFill>
          </a:ln>
        </p:spPr>
        <p:txBody>
          <a:bodyPr wrap="square" lIns="0" tIns="0" rIns="0" bIns="0" rtlCol="0" anchor="ctr"/>
          <a:lstStyle/>
          <a:p>
            <a:pPr marL="0" indent="0">
              <a:buNone/>
            </a:pPr>
            <a:endParaRPr lang="en-US" dirty="0"/>
          </a:p>
        </p:txBody>
      </p:sp>
      <p:sp>
        <p:nvSpPr>
          <p:cNvPr id="17" name="Text 15"/>
          <p:cNvSpPr/>
          <p:nvPr/>
        </p:nvSpPr>
        <p:spPr>
          <a:xfrm>
            <a:off x="645214" y="2961767"/>
            <a:ext cx="731520" cy="731520"/>
          </a:xfrm>
          <a:custGeom>
            <a:avLst/>
            <a:gdLst/>
            <a:ahLst/>
            <a:cxnLst/>
            <a:rect l="l" t="t" r="r" b="b"/>
            <a:pathLst>
              <a:path w="731520" h="731520">
                <a:moveTo>
                  <a:pt x="0" y="365760"/>
                </a:moveTo>
                <a:cubicBezTo>
                  <a:pt x="0" y="163758"/>
                  <a:pt x="163758" y="0"/>
                  <a:pt x="365760" y="0"/>
                </a:cubicBezTo>
                <a:cubicBezTo>
                  <a:pt x="567762" y="0"/>
                  <a:pt x="731520" y="163758"/>
                  <a:pt x="731520" y="365760"/>
                </a:cubicBezTo>
                <a:cubicBezTo>
                  <a:pt x="731520" y="567762"/>
                  <a:pt x="567762" y="731520"/>
                  <a:pt x="365760" y="731520"/>
                </a:cubicBezTo>
                <a:cubicBezTo>
                  <a:pt x="163758" y="731520"/>
                  <a:pt x="0" y="567762"/>
                  <a:pt x="0" y="365760"/>
                </a:cubicBezTo>
              </a:path>
            </a:pathLst>
          </a:custGeom>
          <a:solidFill>
            <a:srgbClr val="1B1A14"/>
          </a:solidFill>
          <a:ln/>
        </p:spPr>
        <p:txBody>
          <a:bodyPr wrap="square" lIns="0" tIns="0" rIns="0" bIns="0" rtlCol="0" anchor="ctr"/>
          <a:lstStyle/>
          <a:p>
            <a:pPr marL="0" indent="0">
              <a:buNone/>
            </a:pPr>
            <a:endParaRPr lang="en-US" dirty="0"/>
          </a:p>
        </p:txBody>
      </p:sp>
      <p:sp>
        <p:nvSpPr>
          <p:cNvPr id="18" name="Text 16"/>
          <p:cNvSpPr/>
          <p:nvPr/>
        </p:nvSpPr>
        <p:spPr>
          <a:xfrm>
            <a:off x="870957" y="3167507"/>
            <a:ext cx="280035" cy="320040"/>
          </a:xfrm>
          <a:custGeom>
            <a:avLst/>
            <a:gdLst/>
            <a:ahLst/>
            <a:cxnLst/>
            <a:rect l="l" t="t" r="r" b="b"/>
            <a:pathLst>
              <a:path w="280035" h="320040">
                <a:moveTo>
                  <a:pt x="95013" y="15003"/>
                </a:moveTo>
                <a:cubicBezTo>
                  <a:pt x="95013" y="6689"/>
                  <a:pt x="88326" y="3"/>
                  <a:pt x="80012" y="3"/>
                </a:cubicBezTo>
                <a:cubicBezTo>
                  <a:pt x="71697" y="3"/>
                  <a:pt x="65010" y="6692"/>
                  <a:pt x="65010" y="15007"/>
                </a:cubicBezTo>
                <a:lnTo>
                  <a:pt x="65010" y="40011"/>
                </a:lnTo>
                <a:lnTo>
                  <a:pt x="40006" y="40011"/>
                </a:lnTo>
                <a:cubicBezTo>
                  <a:pt x="17942" y="40011"/>
                  <a:pt x="0" y="57950"/>
                  <a:pt x="0" y="80016"/>
                </a:cubicBezTo>
                <a:lnTo>
                  <a:pt x="0" y="90018"/>
                </a:lnTo>
                <a:lnTo>
                  <a:pt x="0" y="120021"/>
                </a:lnTo>
                <a:lnTo>
                  <a:pt x="0" y="280041"/>
                </a:lnTo>
                <a:cubicBezTo>
                  <a:pt x="0" y="302108"/>
                  <a:pt x="17939" y="320046"/>
                  <a:pt x="40006" y="320046"/>
                </a:cubicBezTo>
                <a:lnTo>
                  <a:pt x="240032" y="320046"/>
                </a:lnTo>
                <a:cubicBezTo>
                  <a:pt x="262096" y="320046"/>
                  <a:pt x="280038" y="302108"/>
                  <a:pt x="280038" y="280041"/>
                </a:cubicBezTo>
                <a:lnTo>
                  <a:pt x="280038" y="120021"/>
                </a:lnTo>
                <a:lnTo>
                  <a:pt x="280038" y="90018"/>
                </a:lnTo>
                <a:lnTo>
                  <a:pt x="280038" y="80016"/>
                </a:lnTo>
                <a:cubicBezTo>
                  <a:pt x="280038" y="57950"/>
                  <a:pt x="262099" y="40011"/>
                  <a:pt x="240032" y="40011"/>
                </a:cubicBezTo>
                <a:lnTo>
                  <a:pt x="215028" y="40011"/>
                </a:lnTo>
                <a:lnTo>
                  <a:pt x="215028" y="15010"/>
                </a:lnTo>
                <a:cubicBezTo>
                  <a:pt x="215028" y="6695"/>
                  <a:pt x="208340" y="10"/>
                  <a:pt x="200026" y="10"/>
                </a:cubicBezTo>
                <a:cubicBezTo>
                  <a:pt x="191712" y="10"/>
                  <a:pt x="185025" y="6699"/>
                  <a:pt x="185025" y="15013"/>
                </a:cubicBezTo>
                <a:lnTo>
                  <a:pt x="185025" y="40018"/>
                </a:lnTo>
                <a:lnTo>
                  <a:pt x="95013" y="40018"/>
                </a:lnTo>
                <a:lnTo>
                  <a:pt x="95013" y="15003"/>
                </a:lnTo>
                <a:moveTo>
                  <a:pt x="30003" y="120015"/>
                </a:moveTo>
                <a:lnTo>
                  <a:pt x="250029" y="120015"/>
                </a:lnTo>
                <a:lnTo>
                  <a:pt x="250029" y="280035"/>
                </a:lnTo>
                <a:cubicBezTo>
                  <a:pt x="250029" y="285536"/>
                  <a:pt x="245529" y="290036"/>
                  <a:pt x="240029" y="290036"/>
                </a:cubicBezTo>
                <a:lnTo>
                  <a:pt x="40003" y="290036"/>
                </a:lnTo>
                <a:cubicBezTo>
                  <a:pt x="34503" y="290036"/>
                  <a:pt x="30003" y="285536"/>
                  <a:pt x="30003" y="280035"/>
                </a:cubicBezTo>
                <a:lnTo>
                  <a:pt x="30003" y="120015"/>
                </a:lnTo>
              </a:path>
            </a:pathLst>
          </a:custGeom>
          <a:solidFill>
            <a:srgbClr val="FFFFFF"/>
          </a:solidFill>
          <a:ln/>
        </p:spPr>
        <p:txBody>
          <a:bodyPr wrap="square" lIns="0" tIns="0" rIns="0" bIns="0" rtlCol="0" anchor="ctr"/>
          <a:lstStyle/>
          <a:p>
            <a:pPr marL="0" indent="0">
              <a:buNone/>
            </a:pPr>
            <a:endParaRPr lang="en-US" dirty="0"/>
          </a:p>
        </p:txBody>
      </p:sp>
      <p:sp>
        <p:nvSpPr>
          <p:cNvPr id="19" name="Text 17"/>
          <p:cNvSpPr/>
          <p:nvPr/>
        </p:nvSpPr>
        <p:spPr>
          <a:xfrm>
            <a:off x="3508441" y="3098927"/>
            <a:ext cx="457200" cy="457200"/>
          </a:xfrm>
          <a:custGeom>
            <a:avLst/>
            <a:gdLst/>
            <a:ahLst/>
            <a:cxnLst/>
            <a:rect l="l" t="t" r="r" b="b"/>
            <a:pathLst>
              <a:path w="457200" h="457200">
                <a:moveTo>
                  <a:pt x="0" y="228600"/>
                </a:moveTo>
                <a:cubicBezTo>
                  <a:pt x="0" y="102349"/>
                  <a:pt x="102349" y="0"/>
                  <a:pt x="228600" y="0"/>
                </a:cubicBezTo>
                <a:cubicBezTo>
                  <a:pt x="354851" y="0"/>
                  <a:pt x="457200" y="102349"/>
                  <a:pt x="457200" y="228600"/>
                </a:cubicBezTo>
                <a:cubicBezTo>
                  <a:pt x="457200" y="354851"/>
                  <a:pt x="354851" y="457200"/>
                  <a:pt x="228600" y="457200"/>
                </a:cubicBezTo>
                <a:cubicBezTo>
                  <a:pt x="102349" y="457200"/>
                  <a:pt x="0" y="354851"/>
                  <a:pt x="0" y="228600"/>
                </a:cubicBezTo>
              </a:path>
            </a:pathLst>
          </a:custGeom>
          <a:solidFill>
            <a:srgbClr val="404040"/>
          </a:solidFill>
          <a:ln/>
        </p:spPr>
        <p:txBody>
          <a:bodyPr wrap="square" lIns="0" tIns="0" rIns="0" bIns="0" rtlCol="0" anchor="ctr"/>
          <a:lstStyle/>
          <a:p>
            <a:pPr marL="0" indent="0">
              <a:buNone/>
            </a:pPr>
            <a:endParaRPr lang="en-US" dirty="0"/>
          </a:p>
        </p:txBody>
      </p:sp>
      <p:sp>
        <p:nvSpPr>
          <p:cNvPr id="20" name="Text 18"/>
          <p:cNvSpPr/>
          <p:nvPr/>
        </p:nvSpPr>
        <p:spPr>
          <a:xfrm>
            <a:off x="6376802" y="3098927"/>
            <a:ext cx="457200" cy="457200"/>
          </a:xfrm>
          <a:custGeom>
            <a:avLst/>
            <a:gdLst/>
            <a:ahLst/>
            <a:cxnLst/>
            <a:rect l="l" t="t" r="r" b="b"/>
            <a:pathLst>
              <a:path w="457200" h="457200">
                <a:moveTo>
                  <a:pt x="0" y="228600"/>
                </a:moveTo>
                <a:cubicBezTo>
                  <a:pt x="0" y="102349"/>
                  <a:pt x="102349" y="0"/>
                  <a:pt x="228600" y="0"/>
                </a:cubicBezTo>
                <a:cubicBezTo>
                  <a:pt x="354851" y="0"/>
                  <a:pt x="457200" y="102349"/>
                  <a:pt x="457200" y="228600"/>
                </a:cubicBezTo>
                <a:cubicBezTo>
                  <a:pt x="457200" y="354851"/>
                  <a:pt x="354851" y="457200"/>
                  <a:pt x="228600" y="457200"/>
                </a:cubicBezTo>
                <a:cubicBezTo>
                  <a:pt x="102349" y="457200"/>
                  <a:pt x="0" y="354851"/>
                  <a:pt x="0" y="228600"/>
                </a:cubicBezTo>
              </a:path>
            </a:pathLst>
          </a:custGeom>
          <a:solidFill>
            <a:srgbClr val="404040"/>
          </a:solidFill>
          <a:ln/>
        </p:spPr>
        <p:txBody>
          <a:bodyPr wrap="square" lIns="0" tIns="0" rIns="0" bIns="0" rtlCol="0" anchor="ctr"/>
          <a:lstStyle/>
          <a:p>
            <a:pPr marL="0" indent="0">
              <a:buNone/>
            </a:pPr>
            <a:endParaRPr lang="en-US" dirty="0"/>
          </a:p>
        </p:txBody>
      </p:sp>
      <p:sp>
        <p:nvSpPr>
          <p:cNvPr id="21" name="Text 19"/>
          <p:cNvSpPr/>
          <p:nvPr/>
        </p:nvSpPr>
        <p:spPr>
          <a:xfrm>
            <a:off x="9240215" y="3098927"/>
            <a:ext cx="457200" cy="457200"/>
          </a:xfrm>
          <a:custGeom>
            <a:avLst/>
            <a:gdLst/>
            <a:ahLst/>
            <a:cxnLst/>
            <a:rect l="l" t="t" r="r" b="b"/>
            <a:pathLst>
              <a:path w="457200" h="457200">
                <a:moveTo>
                  <a:pt x="0" y="228600"/>
                </a:moveTo>
                <a:cubicBezTo>
                  <a:pt x="0" y="102349"/>
                  <a:pt x="102349" y="0"/>
                  <a:pt x="228600" y="0"/>
                </a:cubicBezTo>
                <a:cubicBezTo>
                  <a:pt x="354851" y="0"/>
                  <a:pt x="457200" y="102349"/>
                  <a:pt x="457200" y="228600"/>
                </a:cubicBezTo>
                <a:cubicBezTo>
                  <a:pt x="457200" y="354851"/>
                  <a:pt x="354851" y="457200"/>
                  <a:pt x="228600" y="457200"/>
                </a:cubicBezTo>
                <a:cubicBezTo>
                  <a:pt x="102349" y="457200"/>
                  <a:pt x="0" y="354851"/>
                  <a:pt x="0" y="228600"/>
                </a:cubicBezTo>
              </a:path>
            </a:pathLst>
          </a:custGeom>
          <a:solidFill>
            <a:srgbClr val="404040"/>
          </a:solidFill>
          <a:ln/>
        </p:spPr>
        <p:txBody>
          <a:bodyPr wrap="square" lIns="0" tIns="0" rIns="0" bIns="0" rtlCol="0" anchor="ctr"/>
          <a:lstStyle/>
          <a:p>
            <a:pPr marL="0" indent="0">
              <a:buNone/>
            </a:pPr>
            <a:endParaRPr lang="en-US" dirty="0"/>
          </a:p>
        </p:txBody>
      </p:sp>
      <p:sp>
        <p:nvSpPr>
          <p:cNvPr id="22" name="Text 20"/>
          <p:cNvSpPr/>
          <p:nvPr/>
        </p:nvSpPr>
        <p:spPr>
          <a:xfrm>
            <a:off x="9390234" y="3213227"/>
            <a:ext cx="157163" cy="228600"/>
          </a:xfrm>
          <a:custGeom>
            <a:avLst/>
            <a:gdLst/>
            <a:ahLst/>
            <a:cxnLst/>
            <a:rect l="l" t="t" r="r" b="b"/>
            <a:pathLst>
              <a:path w="157163" h="228600">
                <a:moveTo>
                  <a:pt x="125551" y="111129"/>
                </a:moveTo>
                <a:cubicBezTo>
                  <a:pt x="131980" y="101933"/>
                  <a:pt x="135730" y="90724"/>
                  <a:pt x="135730" y="78581"/>
                </a:cubicBezTo>
                <a:cubicBezTo>
                  <a:pt x="135730" y="47014"/>
                  <a:pt x="110147" y="21431"/>
                  <a:pt x="78580" y="21431"/>
                </a:cubicBezTo>
                <a:cubicBezTo>
                  <a:pt x="47014" y="21431"/>
                  <a:pt x="21429" y="47014"/>
                  <a:pt x="21429" y="78581"/>
                </a:cubicBezTo>
                <a:cubicBezTo>
                  <a:pt x="21429" y="90724"/>
                  <a:pt x="25179" y="101933"/>
                  <a:pt x="31608" y="111129"/>
                </a:cubicBezTo>
                <a:cubicBezTo>
                  <a:pt x="33260" y="113495"/>
                  <a:pt x="35225" y="116175"/>
                  <a:pt x="37323" y="119032"/>
                </a:cubicBezTo>
                <a:lnTo>
                  <a:pt x="37323" y="119032"/>
                </a:lnTo>
                <a:cubicBezTo>
                  <a:pt x="43083" y="126935"/>
                  <a:pt x="49959" y="136401"/>
                  <a:pt x="55093" y="145733"/>
                </a:cubicBezTo>
                <a:cubicBezTo>
                  <a:pt x="59737" y="154216"/>
                  <a:pt x="62103" y="163056"/>
                  <a:pt x="63264" y="171404"/>
                </a:cubicBezTo>
                <a:lnTo>
                  <a:pt x="41521" y="171450"/>
                </a:lnTo>
                <a:cubicBezTo>
                  <a:pt x="40538" y="166092"/>
                  <a:pt x="38887" y="160868"/>
                  <a:pt x="36253" y="156047"/>
                </a:cubicBezTo>
                <a:cubicBezTo>
                  <a:pt x="31832" y="148009"/>
                  <a:pt x="26340" y="140466"/>
                  <a:pt x="20849" y="132919"/>
                </a:cubicBezTo>
                <a:lnTo>
                  <a:pt x="20849" y="132919"/>
                </a:lnTo>
                <a:lnTo>
                  <a:pt x="20849" y="132919"/>
                </a:lnTo>
                <a:cubicBezTo>
                  <a:pt x="18528" y="129749"/>
                  <a:pt x="16205" y="126580"/>
                  <a:pt x="13973" y="123364"/>
                </a:cubicBezTo>
                <a:cubicBezTo>
                  <a:pt x="5177" y="110684"/>
                  <a:pt x="-2" y="95235"/>
                  <a:pt x="-2" y="78581"/>
                </a:cubicBezTo>
                <a:cubicBezTo>
                  <a:pt x="-2" y="35184"/>
                  <a:pt x="35181" y="0"/>
                  <a:pt x="78580" y="0"/>
                </a:cubicBezTo>
                <a:cubicBezTo>
                  <a:pt x="121978" y="0"/>
                  <a:pt x="157161" y="35184"/>
                  <a:pt x="157161" y="78581"/>
                </a:cubicBezTo>
                <a:cubicBezTo>
                  <a:pt x="157161" y="95235"/>
                  <a:pt x="151982" y="110684"/>
                  <a:pt x="143142" y="123364"/>
                </a:cubicBezTo>
                <a:cubicBezTo>
                  <a:pt x="140910" y="126578"/>
                  <a:pt x="138587" y="129749"/>
                  <a:pt x="136266" y="132919"/>
                </a:cubicBezTo>
                <a:lnTo>
                  <a:pt x="136266" y="132919"/>
                </a:lnTo>
                <a:lnTo>
                  <a:pt x="136266" y="132919"/>
                </a:lnTo>
                <a:cubicBezTo>
                  <a:pt x="130775" y="140420"/>
                  <a:pt x="125282" y="147966"/>
                  <a:pt x="120863" y="156047"/>
                </a:cubicBezTo>
                <a:cubicBezTo>
                  <a:pt x="118229" y="160868"/>
                  <a:pt x="116577" y="166094"/>
                  <a:pt x="115595" y="171450"/>
                </a:cubicBezTo>
                <a:lnTo>
                  <a:pt x="93895" y="171450"/>
                </a:lnTo>
                <a:cubicBezTo>
                  <a:pt x="95057" y="163102"/>
                  <a:pt x="97422" y="154216"/>
                  <a:pt x="102066" y="145778"/>
                </a:cubicBezTo>
                <a:cubicBezTo>
                  <a:pt x="107200" y="136447"/>
                  <a:pt x="114076" y="126980"/>
                  <a:pt x="119836" y="119078"/>
                </a:cubicBezTo>
                <a:lnTo>
                  <a:pt x="119836" y="119078"/>
                </a:lnTo>
                <a:lnTo>
                  <a:pt x="119836" y="119078"/>
                </a:lnTo>
                <a:lnTo>
                  <a:pt x="119836" y="119078"/>
                </a:lnTo>
                <a:cubicBezTo>
                  <a:pt x="121934" y="116220"/>
                  <a:pt x="123855" y="113541"/>
                  <a:pt x="125507" y="111175"/>
                </a:cubicBezTo>
                <a:lnTo>
                  <a:pt x="125551" y="111129"/>
                </a:lnTo>
              </a:path>
              <a:path w="157163" h="228600">
                <a:moveTo>
                  <a:pt x="78581" y="57150"/>
                </a:moveTo>
                <a:cubicBezTo>
                  <a:pt x="66750" y="57150"/>
                  <a:pt x="57151" y="66749"/>
                  <a:pt x="57151" y="78581"/>
                </a:cubicBezTo>
                <a:cubicBezTo>
                  <a:pt x="57151" y="82511"/>
                  <a:pt x="53937" y="85725"/>
                  <a:pt x="50007" y="85725"/>
                </a:cubicBezTo>
                <a:cubicBezTo>
                  <a:pt x="46078" y="85725"/>
                  <a:pt x="42865" y="82511"/>
                  <a:pt x="42865" y="78581"/>
                </a:cubicBezTo>
                <a:cubicBezTo>
                  <a:pt x="42865" y="58846"/>
                  <a:pt x="58848" y="42863"/>
                  <a:pt x="78583" y="42863"/>
                </a:cubicBezTo>
                <a:cubicBezTo>
                  <a:pt x="82512" y="42863"/>
                  <a:pt x="85726" y="46077"/>
                  <a:pt x="85726" y="50006"/>
                </a:cubicBezTo>
                <a:cubicBezTo>
                  <a:pt x="85726" y="53936"/>
                  <a:pt x="82512" y="57150"/>
                  <a:pt x="78583" y="57150"/>
                </a:cubicBezTo>
                <a:lnTo>
                  <a:pt x="78581" y="57150"/>
                </a:lnTo>
              </a:path>
              <a:path w="157163" h="228600">
                <a:moveTo>
                  <a:pt x="78581" y="228600"/>
                </a:moveTo>
                <a:cubicBezTo>
                  <a:pt x="58846" y="228600"/>
                  <a:pt x="42863" y="212616"/>
                  <a:pt x="42863" y="192881"/>
                </a:cubicBezTo>
                <a:lnTo>
                  <a:pt x="42863" y="185738"/>
                </a:lnTo>
                <a:lnTo>
                  <a:pt x="114301" y="185738"/>
                </a:lnTo>
                <a:lnTo>
                  <a:pt x="114301" y="192881"/>
                </a:lnTo>
                <a:cubicBezTo>
                  <a:pt x="114301" y="212616"/>
                  <a:pt x="98318" y="228600"/>
                  <a:pt x="78583" y="228600"/>
                </a:cubicBezTo>
                <a:lnTo>
                  <a:pt x="78581" y="228600"/>
                </a:lnTo>
              </a:path>
            </a:pathLst>
          </a:custGeom>
          <a:solidFill>
            <a:srgbClr val="FFFFFF"/>
          </a:solidFill>
          <a:ln/>
        </p:spPr>
        <p:txBody>
          <a:bodyPr wrap="square" lIns="0" tIns="0" rIns="0" bIns="0" rtlCol="0" anchor="ctr"/>
          <a:lstStyle/>
          <a:p>
            <a:pPr marL="0" indent="0">
              <a:buNone/>
            </a:pPr>
            <a:endParaRPr lang="en-US" dirty="0"/>
          </a:p>
        </p:txBody>
      </p:sp>
      <p:sp>
        <p:nvSpPr>
          <p:cNvPr id="23" name="Text 21"/>
          <p:cNvSpPr/>
          <p:nvPr/>
        </p:nvSpPr>
        <p:spPr>
          <a:xfrm>
            <a:off x="6505390" y="3213227"/>
            <a:ext cx="200025" cy="228600"/>
          </a:xfrm>
          <a:custGeom>
            <a:avLst/>
            <a:gdLst/>
            <a:ahLst/>
            <a:cxnLst/>
            <a:rect l="l" t="t" r="r" b="b"/>
            <a:pathLst>
              <a:path w="200025" h="228600">
                <a:moveTo>
                  <a:pt x="0" y="39292"/>
                </a:moveTo>
                <a:cubicBezTo>
                  <a:pt x="0" y="17593"/>
                  <a:pt x="17592" y="2"/>
                  <a:pt x="39291" y="2"/>
                </a:cubicBezTo>
                <a:lnTo>
                  <a:pt x="175022" y="2"/>
                </a:lnTo>
                <a:cubicBezTo>
                  <a:pt x="188818" y="2"/>
                  <a:pt x="200025" y="11208"/>
                  <a:pt x="200025" y="25007"/>
                </a:cubicBezTo>
                <a:lnTo>
                  <a:pt x="200025" y="153594"/>
                </a:lnTo>
                <a:cubicBezTo>
                  <a:pt x="200025" y="163550"/>
                  <a:pt x="194176" y="172168"/>
                  <a:pt x="185737" y="176187"/>
                </a:cubicBezTo>
                <a:lnTo>
                  <a:pt x="185737" y="207173"/>
                </a:lnTo>
                <a:lnTo>
                  <a:pt x="189310" y="207173"/>
                </a:lnTo>
                <a:cubicBezTo>
                  <a:pt x="195248" y="207173"/>
                  <a:pt x="200025" y="211951"/>
                  <a:pt x="200025" y="217890"/>
                </a:cubicBezTo>
                <a:cubicBezTo>
                  <a:pt x="200025" y="223829"/>
                  <a:pt x="195248" y="228607"/>
                  <a:pt x="189310" y="228607"/>
                </a:cubicBezTo>
                <a:lnTo>
                  <a:pt x="35718" y="228607"/>
                </a:lnTo>
                <a:cubicBezTo>
                  <a:pt x="15984" y="228607"/>
                  <a:pt x="0" y="212623"/>
                  <a:pt x="0" y="192888"/>
                </a:cubicBezTo>
                <a:cubicBezTo>
                  <a:pt x="0" y="191683"/>
                  <a:pt x="44" y="190476"/>
                  <a:pt x="178" y="189317"/>
                </a:cubicBezTo>
                <a:lnTo>
                  <a:pt x="0" y="189317"/>
                </a:lnTo>
                <a:lnTo>
                  <a:pt x="0" y="39292"/>
                </a:lnTo>
                <a:moveTo>
                  <a:pt x="35718" y="178594"/>
                </a:moveTo>
                <a:cubicBezTo>
                  <a:pt x="27815" y="178594"/>
                  <a:pt x="21431" y="184979"/>
                  <a:pt x="21431" y="192881"/>
                </a:cubicBezTo>
                <a:cubicBezTo>
                  <a:pt x="21431" y="200784"/>
                  <a:pt x="27815" y="207169"/>
                  <a:pt x="35718" y="207169"/>
                </a:cubicBezTo>
                <a:lnTo>
                  <a:pt x="164307" y="207169"/>
                </a:lnTo>
                <a:lnTo>
                  <a:pt x="164307" y="178594"/>
                </a:lnTo>
                <a:lnTo>
                  <a:pt x="35718" y="178594"/>
                </a:lnTo>
                <a:moveTo>
                  <a:pt x="21431" y="160155"/>
                </a:moveTo>
                <a:cubicBezTo>
                  <a:pt x="25805" y="158235"/>
                  <a:pt x="30628" y="157163"/>
                  <a:pt x="35718" y="157163"/>
                </a:cubicBezTo>
                <a:lnTo>
                  <a:pt x="175022" y="157163"/>
                </a:lnTo>
                <a:cubicBezTo>
                  <a:pt x="176986" y="157163"/>
                  <a:pt x="178594" y="155555"/>
                  <a:pt x="178594" y="153592"/>
                </a:cubicBezTo>
                <a:lnTo>
                  <a:pt x="178594" y="25004"/>
                </a:lnTo>
                <a:cubicBezTo>
                  <a:pt x="178594" y="23041"/>
                  <a:pt x="176986" y="21434"/>
                  <a:pt x="175022" y="21434"/>
                </a:cubicBezTo>
                <a:lnTo>
                  <a:pt x="39291" y="21434"/>
                </a:lnTo>
                <a:cubicBezTo>
                  <a:pt x="29424" y="21434"/>
                  <a:pt x="21431" y="29425"/>
                  <a:pt x="21431" y="39294"/>
                </a:cubicBezTo>
                <a:lnTo>
                  <a:pt x="21431" y="160155"/>
                </a:lnTo>
                <a:moveTo>
                  <a:pt x="67866" y="50006"/>
                </a:moveTo>
                <a:lnTo>
                  <a:pt x="146448" y="50006"/>
                </a:lnTo>
                <a:cubicBezTo>
                  <a:pt x="152387" y="50006"/>
                  <a:pt x="157164" y="54784"/>
                  <a:pt x="157164" y="60723"/>
                </a:cubicBezTo>
                <a:cubicBezTo>
                  <a:pt x="157164" y="66662"/>
                  <a:pt x="152387" y="71440"/>
                  <a:pt x="146448" y="71440"/>
                </a:cubicBezTo>
                <a:lnTo>
                  <a:pt x="67866" y="71440"/>
                </a:lnTo>
                <a:cubicBezTo>
                  <a:pt x="61928" y="71440"/>
                  <a:pt x="57151" y="66662"/>
                  <a:pt x="57151" y="60725"/>
                </a:cubicBezTo>
                <a:cubicBezTo>
                  <a:pt x="57151" y="54786"/>
                  <a:pt x="61928" y="50011"/>
                  <a:pt x="67866" y="50011"/>
                </a:cubicBezTo>
                <a:lnTo>
                  <a:pt x="67866" y="50006"/>
                </a:lnTo>
                <a:moveTo>
                  <a:pt x="67866" y="85725"/>
                </a:moveTo>
                <a:lnTo>
                  <a:pt x="146448" y="85725"/>
                </a:lnTo>
                <a:cubicBezTo>
                  <a:pt x="152387" y="85725"/>
                  <a:pt x="157164" y="90503"/>
                  <a:pt x="157164" y="96442"/>
                </a:cubicBezTo>
                <a:cubicBezTo>
                  <a:pt x="157164" y="102381"/>
                  <a:pt x="152387" y="107159"/>
                  <a:pt x="146448" y="107159"/>
                </a:cubicBezTo>
                <a:lnTo>
                  <a:pt x="67866" y="107159"/>
                </a:lnTo>
                <a:cubicBezTo>
                  <a:pt x="61928" y="107159"/>
                  <a:pt x="57151" y="102381"/>
                  <a:pt x="57151" y="96444"/>
                </a:cubicBezTo>
                <a:cubicBezTo>
                  <a:pt x="57151" y="90505"/>
                  <a:pt x="61928" y="85730"/>
                  <a:pt x="67866" y="85730"/>
                </a:cubicBezTo>
                <a:lnTo>
                  <a:pt x="67866" y="85725"/>
                </a:lnTo>
              </a:path>
            </a:pathLst>
          </a:custGeom>
          <a:solidFill>
            <a:srgbClr val="FFFFFF"/>
          </a:solidFill>
          <a:ln/>
        </p:spPr>
        <p:txBody>
          <a:bodyPr wrap="square" lIns="0" tIns="0" rIns="0" bIns="0" rtlCol="0" anchor="ctr"/>
          <a:lstStyle/>
          <a:p>
            <a:pPr marL="0" indent="0">
              <a:buNone/>
            </a:pPr>
            <a:endParaRPr lang="en-US" dirty="0"/>
          </a:p>
        </p:txBody>
      </p:sp>
      <p:sp>
        <p:nvSpPr>
          <p:cNvPr id="24" name="Text 22"/>
          <p:cNvSpPr/>
          <p:nvPr/>
        </p:nvSpPr>
        <p:spPr>
          <a:xfrm>
            <a:off x="3622741" y="3213227"/>
            <a:ext cx="228600" cy="228600"/>
          </a:xfrm>
          <a:custGeom>
            <a:avLst/>
            <a:gdLst/>
            <a:ahLst/>
            <a:cxnLst/>
            <a:rect l="l" t="t" r="r" b="b"/>
            <a:pathLst>
              <a:path w="228600" h="228600">
                <a:moveTo>
                  <a:pt x="207169" y="114300"/>
                </a:moveTo>
                <a:cubicBezTo>
                  <a:pt x="207169" y="63009"/>
                  <a:pt x="165591" y="21431"/>
                  <a:pt x="114300" y="21431"/>
                </a:cubicBezTo>
                <a:cubicBezTo>
                  <a:pt x="63009" y="21431"/>
                  <a:pt x="21431" y="63009"/>
                  <a:pt x="21431" y="114300"/>
                </a:cubicBezTo>
                <a:cubicBezTo>
                  <a:pt x="21431" y="165591"/>
                  <a:pt x="63009" y="207169"/>
                  <a:pt x="114300" y="207169"/>
                </a:cubicBezTo>
                <a:cubicBezTo>
                  <a:pt x="165591" y="207169"/>
                  <a:pt x="207169" y="165591"/>
                  <a:pt x="207169" y="114300"/>
                </a:cubicBezTo>
                <a:moveTo>
                  <a:pt x="0" y="114300"/>
                </a:moveTo>
                <a:cubicBezTo>
                  <a:pt x="0" y="51174"/>
                  <a:pt x="51174" y="0"/>
                  <a:pt x="114300" y="0"/>
                </a:cubicBezTo>
                <a:cubicBezTo>
                  <a:pt x="177426" y="0"/>
                  <a:pt x="228600" y="51174"/>
                  <a:pt x="228600" y="114300"/>
                </a:cubicBezTo>
                <a:cubicBezTo>
                  <a:pt x="228600" y="177426"/>
                  <a:pt x="177426" y="228600"/>
                  <a:pt x="114300" y="228600"/>
                </a:cubicBezTo>
                <a:cubicBezTo>
                  <a:pt x="51174" y="228600"/>
                  <a:pt x="0" y="177426"/>
                  <a:pt x="0" y="114300"/>
                </a:cubicBezTo>
                <a:moveTo>
                  <a:pt x="136936" y="145152"/>
                </a:moveTo>
                <a:lnTo>
                  <a:pt x="72507" y="169932"/>
                </a:lnTo>
                <a:cubicBezTo>
                  <a:pt x="63846" y="173281"/>
                  <a:pt x="55317" y="164752"/>
                  <a:pt x="58666" y="156090"/>
                </a:cubicBezTo>
                <a:lnTo>
                  <a:pt x="83446" y="91662"/>
                </a:lnTo>
                <a:cubicBezTo>
                  <a:pt x="84920" y="87867"/>
                  <a:pt x="87867" y="84920"/>
                  <a:pt x="91662" y="83446"/>
                </a:cubicBezTo>
                <a:lnTo>
                  <a:pt x="156090" y="58666"/>
                </a:lnTo>
                <a:cubicBezTo>
                  <a:pt x="164752" y="55317"/>
                  <a:pt x="173281" y="63846"/>
                  <a:pt x="169932" y="72507"/>
                </a:cubicBezTo>
                <a:lnTo>
                  <a:pt x="145152" y="136936"/>
                </a:lnTo>
                <a:cubicBezTo>
                  <a:pt x="143723" y="140731"/>
                  <a:pt x="140731" y="143677"/>
                  <a:pt x="136936" y="145152"/>
                </a:cubicBezTo>
                <a:lnTo>
                  <a:pt x="136936" y="145152"/>
                </a:lnTo>
                <a:moveTo>
                  <a:pt x="128588" y="114300"/>
                </a:moveTo>
                <a:cubicBezTo>
                  <a:pt x="128588" y="106409"/>
                  <a:pt x="122191" y="100013"/>
                  <a:pt x="114300" y="100013"/>
                </a:cubicBezTo>
                <a:cubicBezTo>
                  <a:pt x="106409" y="100013"/>
                  <a:pt x="100013" y="106409"/>
                  <a:pt x="100013" y="114300"/>
                </a:cubicBezTo>
                <a:cubicBezTo>
                  <a:pt x="100013" y="122191"/>
                  <a:pt x="106409" y="128588"/>
                  <a:pt x="114300" y="128588"/>
                </a:cubicBezTo>
                <a:cubicBezTo>
                  <a:pt x="122191" y="128588"/>
                  <a:pt x="128588" y="122191"/>
                  <a:pt x="128588" y="114300"/>
                </a:cubicBezTo>
              </a:path>
            </a:pathLst>
          </a:custGeom>
          <a:solidFill>
            <a:srgbClr val="FFFFFF"/>
          </a:solidFill>
          <a:ln/>
        </p:spPr>
        <p:txBody>
          <a:bodyPr wrap="square" lIns="0" tIns="0" rIns="0" bIns="0" rtlCol="0" anchor="ctr"/>
          <a:lstStyle/>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BCB8A7">
                  <a:alpha val="100000"/>
                </a:srgbClr>
              </a:gs>
            </a:gsLst>
            <a:lin ang="0"/>
          </a:gradFill>
          <a:ln/>
        </p:spPr>
        <p:txBody>
          <a:bodyPr wrap="square" lIns="0" tIns="0" rIns="0" bIns="0" rtlCol="0" anchor="ctr"/>
          <a:lstStyle/>
          <a:p>
            <a:pPr marL="0" indent="0">
              <a:buNone/>
            </a:pPr>
            <a:endParaRPr lang="en-US" dirty="0"/>
          </a:p>
        </p:txBody>
      </p:sp>
      <p:sp>
        <p:nvSpPr>
          <p:cNvPr id="3" name="Text 1"/>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5835072" y="1164978"/>
            <a:ext cx="5455920" cy="756835"/>
          </a:xfrm>
          <a:prstGeom prst="rect">
            <a:avLst/>
          </a:prstGeom>
          <a:noFill/>
          <a:ln/>
        </p:spPr>
        <p:txBody>
          <a:bodyPr wrap="square" lIns="0" tIns="0" rIns="0" bIns="0" rtlCol="0" anchor="t"/>
          <a:lstStyle/>
          <a:p>
            <a:pPr marL="0" indent="0" algn="l">
              <a:lnSpc>
                <a:spcPct val="110000"/>
              </a:lnSpc>
              <a:spcBef>
                <a:spcPts val="960"/>
              </a:spcBef>
              <a:buNone/>
            </a:pPr>
            <a:r>
              <a:rPr lang="en-US" sz="960" dirty="0">
                <a:solidFill>
                  <a:srgbClr val="000000"/>
                </a:solidFill>
                <a:latin typeface="Raleway" pitchFamily="34" charset="0"/>
                <a:ea typeface="Raleway" pitchFamily="34" charset="-122"/>
                <a:cs typeface="Raleway" pitchFamily="34" charset="-120"/>
              </a:rPr>
              <a:t>AI is enhancing research, diagnostics, and patient care within the Life Sciences and MedTech sector.</a:t>
            </a:r>
            <a:endParaRPr lang="en-US" sz="960" dirty="0"/>
          </a:p>
          <a:p>
            <a:pPr marL="0" indent="0" algn="l">
              <a:lnSpc>
                <a:spcPct val="110000"/>
              </a:lnSpc>
              <a:spcBef>
                <a:spcPts val="960"/>
              </a:spcBef>
              <a:buNone/>
            </a:pPr>
            <a:r>
              <a:rPr lang="en-US" sz="960" dirty="0">
                <a:solidFill>
                  <a:srgbClr val="000000"/>
                </a:solidFill>
                <a:latin typeface="Raleway" pitchFamily="34" charset="0"/>
                <a:ea typeface="Raleway" pitchFamily="34" charset="-122"/>
                <a:cs typeface="Raleway" pitchFamily="34" charset="-120"/>
              </a:rPr>
              <a:t>It is also reducing waiting times and optimizing resource allocation for Public Health with AI-powered scheduling and diagnostics.</a:t>
            </a:r>
            <a:endParaRPr lang="en-US" sz="960" dirty="0"/>
          </a:p>
        </p:txBody>
      </p:sp>
      <p:sp>
        <p:nvSpPr>
          <p:cNvPr id="5" name="Text 3"/>
          <p:cNvSpPr/>
          <p:nvPr/>
        </p:nvSpPr>
        <p:spPr>
          <a:xfrm>
            <a:off x="6324600" y="629671"/>
            <a:ext cx="4962510" cy="322816"/>
          </a:xfrm>
          <a:prstGeom prst="rect">
            <a:avLst/>
          </a:prstGeom>
          <a:noFill/>
          <a:ln/>
        </p:spPr>
        <p:txBody>
          <a:bodyPr wrap="square" lIns="0" tIns="0" rIns="0" bIns="0" rtlCol="0" anchor="t"/>
          <a:lstStyle/>
          <a:p>
            <a:pPr marL="0" indent="0" algn="l">
              <a:lnSpc>
                <a:spcPct val="90000"/>
              </a:lnSpc>
              <a:spcBef>
                <a:spcPts val="876"/>
              </a:spcBef>
              <a:buNone/>
            </a:pPr>
            <a:r>
              <a:rPr lang="en-US" sz="1576" b="1" dirty="0">
                <a:solidFill>
                  <a:srgbClr val="000000"/>
                </a:solidFill>
                <a:latin typeface="Raleway" pitchFamily="34" charset="0"/>
                <a:ea typeface="Raleway" pitchFamily="34" charset="-122"/>
                <a:cs typeface="Raleway" pitchFamily="34" charset="-120"/>
              </a:rPr>
              <a:t>Life Sciences and Public Health Transformation</a:t>
            </a:r>
            <a:endParaRPr lang="en-US" sz="1576" dirty="0"/>
          </a:p>
        </p:txBody>
      </p:sp>
      <p:sp>
        <p:nvSpPr>
          <p:cNvPr id="6" name="Text 4"/>
          <p:cNvSpPr/>
          <p:nvPr/>
        </p:nvSpPr>
        <p:spPr>
          <a:xfrm>
            <a:off x="5835072" y="3177906"/>
            <a:ext cx="5455920" cy="756835"/>
          </a:xfrm>
          <a:prstGeom prst="rect">
            <a:avLst/>
          </a:prstGeom>
          <a:noFill/>
          <a:ln/>
        </p:spPr>
        <p:txBody>
          <a:bodyPr wrap="square" lIns="0" tIns="0" rIns="0" bIns="0" rtlCol="0" anchor="t"/>
          <a:lstStyle/>
          <a:p>
            <a:pPr marL="0" indent="0" algn="l">
              <a:lnSpc>
                <a:spcPct val="110000"/>
              </a:lnSpc>
              <a:spcBef>
                <a:spcPts val="960"/>
              </a:spcBef>
              <a:buNone/>
            </a:pPr>
            <a:r>
              <a:rPr lang="en-US" sz="960" dirty="0">
                <a:solidFill>
                  <a:srgbClr val="000000"/>
                </a:solidFill>
                <a:latin typeface="Raleway" pitchFamily="34" charset="0"/>
                <a:ea typeface="Raleway" pitchFamily="34" charset="-122"/>
                <a:cs typeface="Raleway" pitchFamily="34" charset="-120"/>
              </a:rPr>
              <a:t>AI-driven efficiencies are transforming productivity in sectors such as retail, construction, tourism, and logistics.</a:t>
            </a:r>
            <a:endParaRPr lang="en-US" sz="960" dirty="0"/>
          </a:p>
          <a:p>
            <a:pPr marL="0" indent="0" algn="l">
              <a:lnSpc>
                <a:spcPct val="110000"/>
              </a:lnSpc>
              <a:spcBef>
                <a:spcPts val="960"/>
              </a:spcBef>
              <a:buNone/>
            </a:pPr>
            <a:r>
              <a:rPr lang="en-US" sz="960" dirty="0">
                <a:solidFill>
                  <a:srgbClr val="000000"/>
                </a:solidFill>
                <a:latin typeface="Raleway" pitchFamily="34" charset="0"/>
                <a:ea typeface="Raleway" pitchFamily="34" charset="-122"/>
                <a:cs typeface="Raleway" pitchFamily="34" charset="-120"/>
              </a:rPr>
              <a:t>It is also driving productivity and sustainability in agriculture through intelligent data applications.</a:t>
            </a:r>
            <a:endParaRPr lang="en-US" sz="960" dirty="0"/>
          </a:p>
        </p:txBody>
      </p:sp>
      <p:sp>
        <p:nvSpPr>
          <p:cNvPr id="7" name="Text 5"/>
          <p:cNvSpPr/>
          <p:nvPr/>
        </p:nvSpPr>
        <p:spPr>
          <a:xfrm>
            <a:off x="6324600" y="2642599"/>
            <a:ext cx="4962510" cy="322816"/>
          </a:xfrm>
          <a:prstGeom prst="rect">
            <a:avLst/>
          </a:prstGeom>
          <a:noFill/>
          <a:ln/>
        </p:spPr>
        <p:txBody>
          <a:bodyPr wrap="square" lIns="0" tIns="0" rIns="0" bIns="0" rtlCol="0" anchor="t"/>
          <a:lstStyle/>
          <a:p>
            <a:pPr marL="0" indent="0" algn="l">
              <a:lnSpc>
                <a:spcPct val="90000"/>
              </a:lnSpc>
              <a:spcBef>
                <a:spcPts val="876"/>
              </a:spcBef>
              <a:buNone/>
            </a:pPr>
            <a:r>
              <a:rPr lang="en-US" sz="1576" b="1" dirty="0">
                <a:solidFill>
                  <a:srgbClr val="000000"/>
                </a:solidFill>
                <a:latin typeface="Raleway" pitchFamily="34" charset="0"/>
                <a:ea typeface="Raleway" pitchFamily="34" charset="-122"/>
                <a:cs typeface="Raleway" pitchFamily="34" charset="-120"/>
              </a:rPr>
              <a:t>Boosting Productivity in SMEs and Key Sectors</a:t>
            </a:r>
            <a:endParaRPr lang="en-US" sz="1576" dirty="0"/>
          </a:p>
        </p:txBody>
      </p:sp>
      <p:sp>
        <p:nvSpPr>
          <p:cNvPr id="8" name="Text 6"/>
          <p:cNvSpPr/>
          <p:nvPr/>
        </p:nvSpPr>
        <p:spPr>
          <a:xfrm>
            <a:off x="5835072" y="5139965"/>
            <a:ext cx="5455920" cy="756835"/>
          </a:xfrm>
          <a:prstGeom prst="rect">
            <a:avLst/>
          </a:prstGeom>
          <a:noFill/>
          <a:ln/>
        </p:spPr>
        <p:txBody>
          <a:bodyPr wrap="square" lIns="0" tIns="0" rIns="0" bIns="0" rtlCol="0" anchor="t"/>
          <a:lstStyle/>
          <a:p>
            <a:pPr marL="0" indent="0" algn="l">
              <a:lnSpc>
                <a:spcPct val="110000"/>
              </a:lnSpc>
              <a:spcBef>
                <a:spcPts val="960"/>
              </a:spcBef>
              <a:buNone/>
            </a:pPr>
            <a:r>
              <a:rPr lang="en-US" sz="960" dirty="0">
                <a:solidFill>
                  <a:srgbClr val="000000"/>
                </a:solidFill>
                <a:latin typeface="Raleway" pitchFamily="34" charset="0"/>
                <a:ea typeface="Raleway" pitchFamily="34" charset="-122"/>
                <a:cs typeface="Raleway" pitchFamily="34" charset="-120"/>
              </a:rPr>
              <a:t>AI is advancing the preservation and development of the Irish language with world-leading tools.</a:t>
            </a:r>
            <a:endParaRPr lang="en-US" sz="960" dirty="0"/>
          </a:p>
          <a:p>
            <a:pPr marL="0" indent="0" algn="l">
              <a:lnSpc>
                <a:spcPct val="110000"/>
              </a:lnSpc>
              <a:spcBef>
                <a:spcPts val="960"/>
              </a:spcBef>
              <a:buNone/>
            </a:pPr>
            <a:r>
              <a:rPr lang="en-US" sz="960" dirty="0">
                <a:solidFill>
                  <a:srgbClr val="000000"/>
                </a:solidFill>
                <a:latin typeface="Raleway" pitchFamily="34" charset="0"/>
                <a:ea typeface="Raleway" pitchFamily="34" charset="-122"/>
                <a:cs typeface="Raleway" pitchFamily="34" charset="-120"/>
              </a:rPr>
              <a:t>AI-focused developments are enabling smarter grid management linked to data centers in Green Technology.</a:t>
            </a:r>
            <a:endParaRPr lang="en-US" sz="960" dirty="0"/>
          </a:p>
        </p:txBody>
      </p:sp>
      <p:sp>
        <p:nvSpPr>
          <p:cNvPr id="9" name="Text 7"/>
          <p:cNvSpPr/>
          <p:nvPr/>
        </p:nvSpPr>
        <p:spPr>
          <a:xfrm>
            <a:off x="6324600" y="4604658"/>
            <a:ext cx="4962510" cy="322816"/>
          </a:xfrm>
          <a:prstGeom prst="rect">
            <a:avLst/>
          </a:prstGeom>
          <a:noFill/>
          <a:ln/>
        </p:spPr>
        <p:txBody>
          <a:bodyPr wrap="square" lIns="0" tIns="0" rIns="0" bIns="0" rtlCol="0" anchor="t"/>
          <a:lstStyle/>
          <a:p>
            <a:pPr marL="0" indent="0" algn="l">
              <a:lnSpc>
                <a:spcPct val="90000"/>
              </a:lnSpc>
              <a:spcBef>
                <a:spcPts val="876"/>
              </a:spcBef>
              <a:buNone/>
            </a:pPr>
            <a:r>
              <a:rPr lang="en-US" sz="1576" b="1" dirty="0">
                <a:solidFill>
                  <a:srgbClr val="000000"/>
                </a:solidFill>
                <a:latin typeface="Raleway" pitchFamily="34" charset="0"/>
                <a:ea typeface="Raleway" pitchFamily="34" charset="-122"/>
                <a:cs typeface="Raleway" pitchFamily="34" charset="-120"/>
              </a:rPr>
              <a:t>Cultural Enrichment and Green Technology Innovations</a:t>
            </a:r>
            <a:endParaRPr lang="en-US" sz="1576" dirty="0"/>
          </a:p>
        </p:txBody>
      </p:sp>
      <p:sp>
        <p:nvSpPr>
          <p:cNvPr id="10" name="Text 8"/>
          <p:cNvSpPr/>
          <p:nvPr/>
        </p:nvSpPr>
        <p:spPr>
          <a:xfrm>
            <a:off x="5831190" y="4611332"/>
            <a:ext cx="320040" cy="280082"/>
          </a:xfrm>
          <a:custGeom>
            <a:avLst/>
            <a:gdLst/>
            <a:ahLst/>
            <a:cxnLst/>
            <a:rect l="l" t="t" r="r" b="b"/>
            <a:pathLst>
              <a:path w="320040" h="280082">
                <a:moveTo>
                  <a:pt x="93512" y="126563"/>
                </a:moveTo>
                <a:cubicBezTo>
                  <a:pt x="106576" y="122376"/>
                  <a:pt x="120517" y="120063"/>
                  <a:pt x="135018" y="120063"/>
                </a:cubicBezTo>
                <a:lnTo>
                  <a:pt x="185025" y="120063"/>
                </a:lnTo>
                <a:cubicBezTo>
                  <a:pt x="193339" y="120063"/>
                  <a:pt x="200028" y="126751"/>
                  <a:pt x="200028" y="135064"/>
                </a:cubicBezTo>
                <a:cubicBezTo>
                  <a:pt x="200028" y="143377"/>
                  <a:pt x="193339" y="150065"/>
                  <a:pt x="185028" y="150065"/>
                </a:cubicBezTo>
                <a:lnTo>
                  <a:pt x="135022" y="150065"/>
                </a:lnTo>
                <a:cubicBezTo>
                  <a:pt x="119144" y="150065"/>
                  <a:pt x="104080" y="153566"/>
                  <a:pt x="90642" y="159879"/>
                </a:cubicBezTo>
                <a:cubicBezTo>
                  <a:pt x="95455" y="199446"/>
                  <a:pt x="129146" y="230076"/>
                  <a:pt x="169964" y="230076"/>
                </a:cubicBezTo>
                <a:cubicBezTo>
                  <a:pt x="169964" y="230076"/>
                  <a:pt x="169964" y="230076"/>
                  <a:pt x="170028" y="230076"/>
                </a:cubicBezTo>
                <a:lnTo>
                  <a:pt x="170527" y="230076"/>
                </a:lnTo>
                <a:cubicBezTo>
                  <a:pt x="170527" y="230076"/>
                  <a:pt x="170527" y="230076"/>
                  <a:pt x="170591" y="230076"/>
                </a:cubicBezTo>
                <a:cubicBezTo>
                  <a:pt x="231411" y="229763"/>
                  <a:pt x="290043" y="167380"/>
                  <a:pt x="290043" y="77933"/>
                </a:cubicBezTo>
                <a:cubicBezTo>
                  <a:pt x="290043" y="69931"/>
                  <a:pt x="289543" y="62119"/>
                  <a:pt x="288606" y="54493"/>
                </a:cubicBezTo>
                <a:cubicBezTo>
                  <a:pt x="273167" y="64368"/>
                  <a:pt x="254790" y="70057"/>
                  <a:pt x="235037" y="70057"/>
                </a:cubicBezTo>
                <a:lnTo>
                  <a:pt x="170031" y="70057"/>
                </a:lnTo>
                <a:cubicBezTo>
                  <a:pt x="134026" y="70057"/>
                  <a:pt x="103584" y="93872"/>
                  <a:pt x="93522" y="126563"/>
                </a:cubicBezTo>
                <a:lnTo>
                  <a:pt x="93512" y="126563"/>
                </a:lnTo>
                <a:moveTo>
                  <a:pt x="60257" y="142626"/>
                </a:moveTo>
                <a:cubicBezTo>
                  <a:pt x="64069" y="85369"/>
                  <a:pt x="111764" y="40052"/>
                  <a:pt x="170021" y="40052"/>
                </a:cubicBezTo>
                <a:lnTo>
                  <a:pt x="235031" y="40052"/>
                </a:lnTo>
                <a:cubicBezTo>
                  <a:pt x="252969" y="40052"/>
                  <a:pt x="269285" y="33302"/>
                  <a:pt x="281661" y="22236"/>
                </a:cubicBezTo>
                <a:cubicBezTo>
                  <a:pt x="282099" y="21860"/>
                  <a:pt x="282535" y="21424"/>
                  <a:pt x="282973" y="21048"/>
                </a:cubicBezTo>
                <a:cubicBezTo>
                  <a:pt x="287098" y="17172"/>
                  <a:pt x="290785" y="12797"/>
                  <a:pt x="293848" y="7985"/>
                </a:cubicBezTo>
                <a:cubicBezTo>
                  <a:pt x="294850" y="6422"/>
                  <a:pt x="295848" y="4798"/>
                  <a:pt x="296722" y="3109"/>
                </a:cubicBezTo>
                <a:cubicBezTo>
                  <a:pt x="298911" y="-955"/>
                  <a:pt x="305222" y="-1143"/>
                  <a:pt x="306848" y="3170"/>
                </a:cubicBezTo>
                <a:cubicBezTo>
                  <a:pt x="307661" y="5358"/>
                  <a:pt x="308410" y="7545"/>
                  <a:pt x="309162" y="9797"/>
                </a:cubicBezTo>
                <a:cubicBezTo>
                  <a:pt x="310973" y="15360"/>
                  <a:pt x="312599" y="20987"/>
                  <a:pt x="314036" y="26798"/>
                </a:cubicBezTo>
                <a:cubicBezTo>
                  <a:pt x="314350" y="27986"/>
                  <a:pt x="314599" y="29173"/>
                  <a:pt x="314849" y="30299"/>
                </a:cubicBezTo>
                <a:cubicBezTo>
                  <a:pt x="318225" y="45488"/>
                  <a:pt x="320037" y="61428"/>
                  <a:pt x="320037" y="77930"/>
                </a:cubicBezTo>
                <a:cubicBezTo>
                  <a:pt x="320037" y="178255"/>
                  <a:pt x="253216" y="259639"/>
                  <a:pt x="170642" y="260079"/>
                </a:cubicBezTo>
                <a:lnTo>
                  <a:pt x="170018" y="260079"/>
                </a:lnTo>
                <a:cubicBezTo>
                  <a:pt x="118949" y="260079"/>
                  <a:pt x="76006" y="225261"/>
                  <a:pt x="63630" y="178068"/>
                </a:cubicBezTo>
                <a:cubicBezTo>
                  <a:pt x="42940" y="197259"/>
                  <a:pt x="30001" y="224637"/>
                  <a:pt x="30001" y="255076"/>
                </a:cubicBezTo>
                <a:lnTo>
                  <a:pt x="30001" y="265078"/>
                </a:lnTo>
                <a:cubicBezTo>
                  <a:pt x="30001" y="273391"/>
                  <a:pt x="23312" y="280079"/>
                  <a:pt x="15000" y="280079"/>
                </a:cubicBezTo>
                <a:cubicBezTo>
                  <a:pt x="6686" y="280079"/>
                  <a:pt x="0" y="273391"/>
                  <a:pt x="0" y="265078"/>
                </a:cubicBezTo>
                <a:lnTo>
                  <a:pt x="0" y="255076"/>
                </a:lnTo>
                <a:cubicBezTo>
                  <a:pt x="0" y="208132"/>
                  <a:pt x="23939" y="166814"/>
                  <a:pt x="60257" y="142623"/>
                </a:cubicBezTo>
                <a:lnTo>
                  <a:pt x="60257" y="142626"/>
                </a:lnTo>
              </a:path>
            </a:pathLst>
          </a:custGeom>
          <a:solidFill>
            <a:srgbClr val="000000"/>
          </a:solidFill>
          <a:ln/>
        </p:spPr>
        <p:txBody>
          <a:bodyPr wrap="square" lIns="0" tIns="0" rIns="0" bIns="0" rtlCol="0" anchor="ctr"/>
          <a:lstStyle/>
          <a:p>
            <a:pPr marL="0" indent="0">
              <a:buNone/>
            </a:pPr>
            <a:endParaRPr lang="en-US" dirty="0"/>
          </a:p>
        </p:txBody>
      </p:sp>
      <p:sp>
        <p:nvSpPr>
          <p:cNvPr id="11" name="Text 9"/>
          <p:cNvSpPr/>
          <p:nvPr/>
        </p:nvSpPr>
        <p:spPr>
          <a:xfrm>
            <a:off x="5837975" y="2639986"/>
            <a:ext cx="306469" cy="320040"/>
          </a:xfrm>
          <a:custGeom>
            <a:avLst/>
            <a:gdLst/>
            <a:ahLst/>
            <a:cxnLst/>
            <a:rect l="l" t="t" r="r" b="b"/>
            <a:pathLst>
              <a:path w="306469" h="320040">
                <a:moveTo>
                  <a:pt x="153238" y="0"/>
                </a:moveTo>
                <a:cubicBezTo>
                  <a:pt x="163863" y="0"/>
                  <a:pt x="174240" y="1063"/>
                  <a:pt x="184366" y="3002"/>
                </a:cubicBezTo>
                <a:cubicBezTo>
                  <a:pt x="189303" y="3940"/>
                  <a:pt x="197991" y="6814"/>
                  <a:pt x="202742" y="15567"/>
                </a:cubicBezTo>
                <a:cubicBezTo>
                  <a:pt x="203992" y="17881"/>
                  <a:pt x="204991" y="20316"/>
                  <a:pt x="205616" y="22944"/>
                </a:cubicBezTo>
                <a:lnTo>
                  <a:pt x="211430" y="47011"/>
                </a:lnTo>
                <a:cubicBezTo>
                  <a:pt x="212307" y="50637"/>
                  <a:pt x="218430" y="54199"/>
                  <a:pt x="221994" y="53136"/>
                </a:cubicBezTo>
                <a:lnTo>
                  <a:pt x="245748" y="46134"/>
                </a:lnTo>
                <a:cubicBezTo>
                  <a:pt x="248249" y="45385"/>
                  <a:pt x="250811" y="45007"/>
                  <a:pt x="253373" y="44946"/>
                </a:cubicBezTo>
                <a:cubicBezTo>
                  <a:pt x="263438" y="44633"/>
                  <a:pt x="270251" y="50822"/>
                  <a:pt x="273564" y="54573"/>
                </a:cubicBezTo>
                <a:cubicBezTo>
                  <a:pt x="287379" y="70262"/>
                  <a:pt x="298005" y="88702"/>
                  <a:pt x="304756" y="108516"/>
                </a:cubicBezTo>
                <a:cubicBezTo>
                  <a:pt x="306380" y="113265"/>
                  <a:pt x="308256" y="122143"/>
                  <a:pt x="303067" y="130643"/>
                </a:cubicBezTo>
                <a:cubicBezTo>
                  <a:pt x="301691" y="132893"/>
                  <a:pt x="300006" y="135018"/>
                  <a:pt x="298066" y="136894"/>
                </a:cubicBezTo>
                <a:lnTo>
                  <a:pt x="280125" y="153958"/>
                </a:lnTo>
                <a:cubicBezTo>
                  <a:pt x="277499" y="156458"/>
                  <a:pt x="277499" y="163646"/>
                  <a:pt x="280125" y="166149"/>
                </a:cubicBezTo>
                <a:lnTo>
                  <a:pt x="298066" y="183213"/>
                </a:lnTo>
                <a:cubicBezTo>
                  <a:pt x="300003" y="185089"/>
                  <a:pt x="301691" y="187214"/>
                  <a:pt x="303067" y="189464"/>
                </a:cubicBezTo>
                <a:cubicBezTo>
                  <a:pt x="308192" y="197964"/>
                  <a:pt x="306319" y="206842"/>
                  <a:pt x="304756" y="211591"/>
                </a:cubicBezTo>
                <a:cubicBezTo>
                  <a:pt x="298005" y="231405"/>
                  <a:pt x="287379" y="249785"/>
                  <a:pt x="273564" y="265534"/>
                </a:cubicBezTo>
                <a:cubicBezTo>
                  <a:pt x="270251" y="269285"/>
                  <a:pt x="263373" y="275471"/>
                  <a:pt x="253373" y="275161"/>
                </a:cubicBezTo>
                <a:cubicBezTo>
                  <a:pt x="250811" y="275097"/>
                  <a:pt x="248249" y="274661"/>
                  <a:pt x="245748" y="273973"/>
                </a:cubicBezTo>
                <a:lnTo>
                  <a:pt x="221994" y="266910"/>
                </a:lnTo>
                <a:cubicBezTo>
                  <a:pt x="218430" y="265848"/>
                  <a:pt x="212307" y="269410"/>
                  <a:pt x="211430" y="273036"/>
                </a:cubicBezTo>
                <a:lnTo>
                  <a:pt x="205616" y="297103"/>
                </a:lnTo>
                <a:cubicBezTo>
                  <a:pt x="204991" y="299727"/>
                  <a:pt x="203992" y="302230"/>
                  <a:pt x="202742" y="304479"/>
                </a:cubicBezTo>
                <a:cubicBezTo>
                  <a:pt x="197927" y="313229"/>
                  <a:pt x="189239" y="316043"/>
                  <a:pt x="184366" y="317044"/>
                </a:cubicBezTo>
                <a:cubicBezTo>
                  <a:pt x="174240" y="318981"/>
                  <a:pt x="163863" y="320043"/>
                  <a:pt x="153238" y="320043"/>
                </a:cubicBezTo>
                <a:cubicBezTo>
                  <a:pt x="142612" y="320043"/>
                  <a:pt x="132235" y="318981"/>
                  <a:pt x="122110" y="317041"/>
                </a:cubicBezTo>
                <a:cubicBezTo>
                  <a:pt x="117172" y="316103"/>
                  <a:pt x="108484" y="313229"/>
                  <a:pt x="103734" y="304476"/>
                </a:cubicBezTo>
                <a:cubicBezTo>
                  <a:pt x="102483" y="302162"/>
                  <a:pt x="101484" y="299727"/>
                  <a:pt x="100859" y="297099"/>
                </a:cubicBezTo>
                <a:lnTo>
                  <a:pt x="95045" y="273032"/>
                </a:lnTo>
                <a:cubicBezTo>
                  <a:pt x="94169" y="269406"/>
                  <a:pt x="88046" y="265844"/>
                  <a:pt x="84481" y="266907"/>
                </a:cubicBezTo>
                <a:lnTo>
                  <a:pt x="60727" y="273906"/>
                </a:lnTo>
                <a:cubicBezTo>
                  <a:pt x="58226" y="274655"/>
                  <a:pt x="55664" y="275033"/>
                  <a:pt x="53102" y="275093"/>
                </a:cubicBezTo>
                <a:cubicBezTo>
                  <a:pt x="43038" y="275407"/>
                  <a:pt x="36225" y="269217"/>
                  <a:pt x="32912" y="265467"/>
                </a:cubicBezTo>
                <a:cubicBezTo>
                  <a:pt x="19161" y="249778"/>
                  <a:pt x="8471" y="231338"/>
                  <a:pt x="1719" y="211524"/>
                </a:cubicBezTo>
                <a:cubicBezTo>
                  <a:pt x="95" y="206775"/>
                  <a:pt x="-1781" y="197897"/>
                  <a:pt x="3408" y="189396"/>
                </a:cubicBezTo>
                <a:cubicBezTo>
                  <a:pt x="4784" y="187146"/>
                  <a:pt x="6470" y="185021"/>
                  <a:pt x="8410" y="183146"/>
                </a:cubicBezTo>
                <a:lnTo>
                  <a:pt x="26350" y="166081"/>
                </a:lnTo>
                <a:cubicBezTo>
                  <a:pt x="28977" y="163582"/>
                  <a:pt x="28977" y="156394"/>
                  <a:pt x="26350" y="153891"/>
                </a:cubicBezTo>
                <a:lnTo>
                  <a:pt x="8348" y="136827"/>
                </a:lnTo>
                <a:cubicBezTo>
                  <a:pt x="6411" y="134951"/>
                  <a:pt x="4723" y="132826"/>
                  <a:pt x="3347" y="130576"/>
                </a:cubicBezTo>
                <a:cubicBezTo>
                  <a:pt x="-1777" y="122076"/>
                  <a:pt x="95" y="113198"/>
                  <a:pt x="1723" y="108509"/>
                </a:cubicBezTo>
                <a:cubicBezTo>
                  <a:pt x="8474" y="88696"/>
                  <a:pt x="19099" y="70316"/>
                  <a:pt x="32915" y="54567"/>
                </a:cubicBezTo>
                <a:cubicBezTo>
                  <a:pt x="36228" y="50816"/>
                  <a:pt x="43105" y="44629"/>
                  <a:pt x="53105" y="44940"/>
                </a:cubicBezTo>
                <a:cubicBezTo>
                  <a:pt x="55667" y="45004"/>
                  <a:pt x="58229" y="45439"/>
                  <a:pt x="60730" y="46127"/>
                </a:cubicBezTo>
                <a:lnTo>
                  <a:pt x="84485" y="53130"/>
                </a:lnTo>
                <a:cubicBezTo>
                  <a:pt x="88049" y="54192"/>
                  <a:pt x="94172" y="50630"/>
                  <a:pt x="95049" y="47004"/>
                </a:cubicBezTo>
                <a:lnTo>
                  <a:pt x="100862" y="22937"/>
                </a:lnTo>
                <a:cubicBezTo>
                  <a:pt x="101487" y="20313"/>
                  <a:pt x="102487" y="17810"/>
                  <a:pt x="103737" y="15560"/>
                </a:cubicBezTo>
                <a:cubicBezTo>
                  <a:pt x="108551" y="6810"/>
                  <a:pt x="117240" y="3997"/>
                  <a:pt x="122113" y="2996"/>
                </a:cubicBezTo>
                <a:cubicBezTo>
                  <a:pt x="132239" y="1059"/>
                  <a:pt x="142616" y="-6"/>
                  <a:pt x="153241" y="-6"/>
                </a:cubicBezTo>
                <a:lnTo>
                  <a:pt x="153238" y="0"/>
                </a:lnTo>
                <a:moveTo>
                  <a:pt x="129548" y="32129"/>
                </a:moveTo>
                <a:lnTo>
                  <a:pt x="124233" y="54068"/>
                </a:lnTo>
                <a:cubicBezTo>
                  <a:pt x="119357" y="74259"/>
                  <a:pt x="95919" y="87758"/>
                  <a:pt x="75977" y="81946"/>
                </a:cubicBezTo>
                <a:lnTo>
                  <a:pt x="54411" y="75571"/>
                </a:lnTo>
                <a:cubicBezTo>
                  <a:pt x="44098" y="87637"/>
                  <a:pt x="35970" y="101638"/>
                  <a:pt x="30656" y="116639"/>
                </a:cubicBezTo>
                <a:lnTo>
                  <a:pt x="47034" y="132202"/>
                </a:lnTo>
                <a:cubicBezTo>
                  <a:pt x="62036" y="146454"/>
                  <a:pt x="62036" y="173583"/>
                  <a:pt x="47034" y="187835"/>
                </a:cubicBezTo>
                <a:lnTo>
                  <a:pt x="30656" y="203398"/>
                </a:lnTo>
                <a:cubicBezTo>
                  <a:pt x="35970" y="218402"/>
                  <a:pt x="44095" y="232400"/>
                  <a:pt x="54411" y="244466"/>
                </a:cubicBezTo>
                <a:lnTo>
                  <a:pt x="76038" y="238091"/>
                </a:lnTo>
                <a:cubicBezTo>
                  <a:pt x="95916" y="232215"/>
                  <a:pt x="119419" y="245778"/>
                  <a:pt x="124295" y="265969"/>
                </a:cubicBezTo>
                <a:lnTo>
                  <a:pt x="129609" y="287908"/>
                </a:lnTo>
                <a:cubicBezTo>
                  <a:pt x="144985" y="290721"/>
                  <a:pt x="161675" y="290721"/>
                  <a:pt x="177053" y="287908"/>
                </a:cubicBezTo>
                <a:lnTo>
                  <a:pt x="182368" y="265969"/>
                </a:lnTo>
                <a:cubicBezTo>
                  <a:pt x="187244" y="245778"/>
                  <a:pt x="210682" y="232279"/>
                  <a:pt x="230624" y="238091"/>
                </a:cubicBezTo>
                <a:lnTo>
                  <a:pt x="252252" y="244466"/>
                </a:lnTo>
                <a:cubicBezTo>
                  <a:pt x="262565" y="232400"/>
                  <a:pt x="270692" y="218399"/>
                  <a:pt x="276006" y="203398"/>
                </a:cubicBezTo>
                <a:lnTo>
                  <a:pt x="259629" y="187835"/>
                </a:lnTo>
                <a:cubicBezTo>
                  <a:pt x="244627" y="173583"/>
                  <a:pt x="244627" y="146454"/>
                  <a:pt x="259629" y="132202"/>
                </a:cubicBezTo>
                <a:lnTo>
                  <a:pt x="276006" y="116639"/>
                </a:lnTo>
                <a:cubicBezTo>
                  <a:pt x="270692" y="101638"/>
                  <a:pt x="262568" y="87633"/>
                  <a:pt x="252252" y="75571"/>
                </a:cubicBezTo>
                <a:lnTo>
                  <a:pt x="230624" y="81946"/>
                </a:lnTo>
                <a:cubicBezTo>
                  <a:pt x="210747" y="87822"/>
                  <a:pt x="187244" y="74259"/>
                  <a:pt x="182368" y="54068"/>
                </a:cubicBezTo>
                <a:lnTo>
                  <a:pt x="177053" y="32129"/>
                </a:lnTo>
                <a:cubicBezTo>
                  <a:pt x="161678" y="29316"/>
                  <a:pt x="144988" y="29316"/>
                  <a:pt x="129609" y="32129"/>
                </a:cubicBezTo>
                <a:lnTo>
                  <a:pt x="129548" y="32129"/>
                </a:lnTo>
                <a:moveTo>
                  <a:pt x="123234" y="160020"/>
                </a:moveTo>
                <a:cubicBezTo>
                  <a:pt x="123234" y="176592"/>
                  <a:pt x="136667" y="190024"/>
                  <a:pt x="153238" y="190024"/>
                </a:cubicBezTo>
                <a:cubicBezTo>
                  <a:pt x="169809" y="190024"/>
                  <a:pt x="183241" y="176592"/>
                  <a:pt x="183241" y="160020"/>
                </a:cubicBezTo>
                <a:cubicBezTo>
                  <a:pt x="183241" y="143448"/>
                  <a:pt x="169809" y="130016"/>
                  <a:pt x="153238" y="130016"/>
                </a:cubicBezTo>
                <a:cubicBezTo>
                  <a:pt x="136667" y="130016"/>
                  <a:pt x="123234" y="143448"/>
                  <a:pt x="123234" y="160020"/>
                </a:cubicBezTo>
                <a:moveTo>
                  <a:pt x="153238" y="220028"/>
                </a:moveTo>
                <a:cubicBezTo>
                  <a:pt x="120096" y="220028"/>
                  <a:pt x="93231" y="193160"/>
                  <a:pt x="93231" y="160020"/>
                </a:cubicBezTo>
                <a:cubicBezTo>
                  <a:pt x="93231" y="126880"/>
                  <a:pt x="120096" y="100013"/>
                  <a:pt x="153238" y="100013"/>
                </a:cubicBezTo>
                <a:cubicBezTo>
                  <a:pt x="186379" y="100013"/>
                  <a:pt x="213244" y="126880"/>
                  <a:pt x="213244" y="160020"/>
                </a:cubicBezTo>
                <a:cubicBezTo>
                  <a:pt x="213244" y="193160"/>
                  <a:pt x="186379" y="220028"/>
                  <a:pt x="153238" y="220028"/>
                </a:cubicBezTo>
              </a:path>
            </a:pathLst>
          </a:custGeom>
          <a:solidFill>
            <a:srgbClr val="000000"/>
          </a:solidFill>
          <a:ln/>
        </p:spPr>
        <p:txBody>
          <a:bodyPr wrap="square" lIns="0" tIns="0" rIns="0" bIns="0" rtlCol="0" anchor="ctr"/>
          <a:lstStyle/>
          <a:p>
            <a:pPr marL="0" indent="0">
              <a:buNone/>
            </a:pPr>
            <a:endParaRPr lang="en-US" dirty="0"/>
          </a:p>
        </p:txBody>
      </p:sp>
      <p:sp>
        <p:nvSpPr>
          <p:cNvPr id="12" name="Text 10"/>
          <p:cNvSpPr/>
          <p:nvPr/>
        </p:nvSpPr>
        <p:spPr>
          <a:xfrm>
            <a:off x="5831190" y="633663"/>
            <a:ext cx="320040" cy="320040"/>
          </a:xfrm>
          <a:custGeom>
            <a:avLst/>
            <a:gdLst/>
            <a:ahLst/>
            <a:cxnLst/>
            <a:rect l="l" t="t" r="r" b="b"/>
            <a:pathLst>
              <a:path w="320040" h="320040">
                <a:moveTo>
                  <a:pt x="120015" y="0"/>
                </a:moveTo>
                <a:cubicBezTo>
                  <a:pt x="108951" y="0"/>
                  <a:pt x="100013" y="8939"/>
                  <a:pt x="100013" y="20003"/>
                </a:cubicBezTo>
                <a:cubicBezTo>
                  <a:pt x="88949" y="20003"/>
                  <a:pt x="80010" y="28941"/>
                  <a:pt x="80010" y="40005"/>
                </a:cubicBezTo>
                <a:lnTo>
                  <a:pt x="80010" y="180023"/>
                </a:lnTo>
                <a:cubicBezTo>
                  <a:pt x="80010" y="191086"/>
                  <a:pt x="88949" y="200025"/>
                  <a:pt x="100013" y="200025"/>
                </a:cubicBezTo>
                <a:cubicBezTo>
                  <a:pt x="100013" y="211089"/>
                  <a:pt x="108951" y="220028"/>
                  <a:pt x="120015" y="220028"/>
                </a:cubicBezTo>
                <a:lnTo>
                  <a:pt x="140017" y="220028"/>
                </a:lnTo>
                <a:cubicBezTo>
                  <a:pt x="151081" y="220028"/>
                  <a:pt x="160020" y="211089"/>
                  <a:pt x="160020" y="200025"/>
                </a:cubicBezTo>
                <a:cubicBezTo>
                  <a:pt x="171084" y="200025"/>
                  <a:pt x="180023" y="191086"/>
                  <a:pt x="180023" y="180023"/>
                </a:cubicBezTo>
                <a:lnTo>
                  <a:pt x="180023" y="40005"/>
                </a:lnTo>
                <a:cubicBezTo>
                  <a:pt x="180023" y="28941"/>
                  <a:pt x="171084" y="20002"/>
                  <a:pt x="160020" y="20002"/>
                </a:cubicBezTo>
                <a:cubicBezTo>
                  <a:pt x="160020" y="8939"/>
                  <a:pt x="151081" y="0"/>
                  <a:pt x="140018" y="0"/>
                </a:cubicBezTo>
                <a:lnTo>
                  <a:pt x="120015" y="0"/>
                </a:lnTo>
                <a:moveTo>
                  <a:pt x="110014" y="170021"/>
                </a:moveTo>
                <a:lnTo>
                  <a:pt x="110014" y="50006"/>
                </a:lnTo>
                <a:lnTo>
                  <a:pt x="150019" y="50006"/>
                </a:lnTo>
                <a:lnTo>
                  <a:pt x="150019" y="170021"/>
                </a:lnTo>
                <a:lnTo>
                  <a:pt x="110014" y="170021"/>
                </a:lnTo>
                <a:moveTo>
                  <a:pt x="15003" y="290036"/>
                </a:moveTo>
                <a:cubicBezTo>
                  <a:pt x="6689" y="290036"/>
                  <a:pt x="3" y="296725"/>
                  <a:pt x="3" y="305040"/>
                </a:cubicBezTo>
                <a:cubicBezTo>
                  <a:pt x="3" y="313354"/>
                  <a:pt x="6692" y="320043"/>
                  <a:pt x="15007" y="320043"/>
                </a:cubicBezTo>
                <a:lnTo>
                  <a:pt x="200031" y="320043"/>
                </a:lnTo>
                <a:lnTo>
                  <a:pt x="305046" y="320043"/>
                </a:lnTo>
                <a:cubicBezTo>
                  <a:pt x="313361" y="320043"/>
                  <a:pt x="320050" y="313354"/>
                  <a:pt x="320050" y="305043"/>
                </a:cubicBezTo>
                <a:cubicBezTo>
                  <a:pt x="320050" y="296728"/>
                  <a:pt x="313361" y="290043"/>
                  <a:pt x="305049" y="290043"/>
                </a:cubicBezTo>
                <a:lnTo>
                  <a:pt x="279421" y="290043"/>
                </a:lnTo>
                <a:cubicBezTo>
                  <a:pt x="304361" y="268040"/>
                  <a:pt x="320050" y="235847"/>
                  <a:pt x="320050" y="200031"/>
                </a:cubicBezTo>
                <a:cubicBezTo>
                  <a:pt x="320050" y="133774"/>
                  <a:pt x="266293" y="80016"/>
                  <a:pt x="200035" y="80016"/>
                </a:cubicBezTo>
                <a:lnTo>
                  <a:pt x="200035" y="80016"/>
                </a:lnTo>
                <a:lnTo>
                  <a:pt x="200035" y="110020"/>
                </a:lnTo>
                <a:lnTo>
                  <a:pt x="200035" y="110020"/>
                </a:lnTo>
                <a:cubicBezTo>
                  <a:pt x="249727" y="110020"/>
                  <a:pt x="290046" y="150339"/>
                  <a:pt x="290046" y="200031"/>
                </a:cubicBezTo>
                <a:cubicBezTo>
                  <a:pt x="290046" y="249724"/>
                  <a:pt x="249727" y="290043"/>
                  <a:pt x="200035" y="290043"/>
                </a:cubicBezTo>
                <a:lnTo>
                  <a:pt x="200035" y="290043"/>
                </a:lnTo>
                <a:lnTo>
                  <a:pt x="15003" y="290036"/>
                </a:lnTo>
                <a:moveTo>
                  <a:pt x="60008" y="255033"/>
                </a:moveTo>
                <a:cubicBezTo>
                  <a:pt x="60008" y="263348"/>
                  <a:pt x="66696" y="270037"/>
                  <a:pt x="75011" y="270037"/>
                </a:cubicBezTo>
                <a:lnTo>
                  <a:pt x="185025" y="270037"/>
                </a:lnTo>
                <a:cubicBezTo>
                  <a:pt x="193339" y="270037"/>
                  <a:pt x="200028" y="263348"/>
                  <a:pt x="200028" y="255037"/>
                </a:cubicBezTo>
                <a:cubicBezTo>
                  <a:pt x="200028" y="246722"/>
                  <a:pt x="193339" y="240036"/>
                  <a:pt x="185028" y="240036"/>
                </a:cubicBezTo>
                <a:lnTo>
                  <a:pt x="75014" y="240036"/>
                </a:lnTo>
                <a:cubicBezTo>
                  <a:pt x="66700" y="240036"/>
                  <a:pt x="60014" y="246725"/>
                  <a:pt x="60014" y="255040"/>
                </a:cubicBezTo>
                <a:lnTo>
                  <a:pt x="60008" y="255033"/>
                </a:lnTo>
              </a:path>
            </a:pathLst>
          </a:custGeom>
          <a:solidFill>
            <a:srgbClr val="000000"/>
          </a:solidFill>
          <a:ln/>
        </p:spPr>
        <p:txBody>
          <a:bodyPr wrap="square" lIns="0" tIns="0" rIns="0" bIns="0" rtlCol="0" anchor="ctr"/>
          <a:lstStyle/>
          <a:p>
            <a:pPr marL="0" indent="0">
              <a:buNone/>
            </a:pPr>
            <a:endParaRPr lang="en-US" dirty="0"/>
          </a:p>
        </p:txBody>
      </p:sp>
      <p:sp>
        <p:nvSpPr>
          <p:cNvPr id="13" name="Text 11"/>
          <p:cNvSpPr/>
          <p:nvPr/>
        </p:nvSpPr>
        <p:spPr>
          <a:xfrm>
            <a:off x="647700" y="647700"/>
            <a:ext cx="4533900" cy="2270991"/>
          </a:xfrm>
          <a:prstGeom prst="rect">
            <a:avLst/>
          </a:prstGeom>
          <a:noFill/>
          <a:ln/>
        </p:spPr>
        <p:txBody>
          <a:bodyPr wrap="square" lIns="0" tIns="0" rIns="0" bIns="0" rtlCol="0" anchor="t"/>
          <a:lstStyle/>
          <a:p>
            <a:pPr marL="0" indent="0" algn="l">
              <a:lnSpc>
                <a:spcPct val="90000"/>
              </a:lnSpc>
              <a:buNone/>
            </a:pPr>
            <a:r>
              <a:rPr lang="en-US" sz="3000" dirty="0">
                <a:solidFill>
                  <a:srgbClr val="000000"/>
                </a:solidFill>
                <a:latin typeface="Lexend Black" pitchFamily="34" charset="0"/>
                <a:ea typeface="Lexend Black" pitchFamily="34" charset="-122"/>
                <a:cs typeface="Lexend Black" pitchFamily="34" charset="-120"/>
              </a:rPr>
              <a:t>AI’s Potential for Ireland: Transforming Sectors and Society</a:t>
            </a:r>
            <a:endParaRPr lang="en-US" sz="3000" dirty="0"/>
          </a:p>
        </p:txBody>
      </p:sp>
      <p:sp>
        <p:nvSpPr>
          <p:cNvPr id="14" name="Text 12"/>
          <p:cNvSpPr/>
          <p:nvPr/>
        </p:nvSpPr>
        <p:spPr>
          <a:xfrm>
            <a:off x="636199" y="3112655"/>
            <a:ext cx="4545401" cy="2830945"/>
          </a:xfrm>
          <a:prstGeom prst="rect">
            <a:avLst/>
          </a:prstGeom>
          <a:blipFill>
            <a:blip r:embed="rId4"/>
            <a:srcRect/>
            <a:stretch>
              <a:fillRect t="-3500" b="-3500"/>
            </a:stretch>
          </a:blipFill>
          <a:ln/>
        </p:spPr>
        <p:txBody>
          <a:bodyPr wrap="square" lIns="0" tIns="0" rIns="0" bIns="0" rtlCol="0" anchor="ctr"/>
          <a:lstStyle/>
          <a:p>
            <a:pPr marL="0" indent="0">
              <a:buNone/>
            </a:pPr>
            <a:endParaRPr lang="en-US" dirty="0"/>
          </a:p>
        </p:txBody>
      </p:sp>
      <p:sp>
        <p:nvSpPr>
          <p:cNvPr id="15" name="Text 13"/>
          <p:cNvSpPr/>
          <p:nvPr/>
        </p:nvSpPr>
        <p:spPr>
          <a:xfrm>
            <a:off x="105155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16" name="Text 14"/>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7</a:t>
            </a:r>
            <a:endParaRPr lang="en-US" sz="1000" dirty="0"/>
          </a:p>
        </p:txBody>
      </p:sp>
      <p:sp>
        <p:nvSpPr>
          <p:cNvPr id="17" name="Text 15"/>
          <p:cNvSpPr/>
          <p:nvPr/>
        </p:nvSpPr>
        <p:spPr>
          <a:xfrm>
            <a:off x="640080"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0" y="0"/>
            <a:ext cx="12192000" cy="6858000"/>
          </a:xfrm>
          <a:prstGeom prst="rect">
            <a:avLst/>
          </a:prstGeom>
          <a:gradFill>
            <a:gsLst>
              <a:gs pos="15000">
                <a:srgbClr val="EFEEEA">
                  <a:alpha val="100000"/>
                </a:srgbClr>
              </a:gs>
              <a:gs pos="100000">
                <a:srgbClr val="DBD8CF">
                  <a:alpha val="100000"/>
                </a:srgbClr>
              </a:gs>
            </a:gsLst>
            <a:lin ang="16200000"/>
          </a:gradFill>
          <a:ln/>
        </p:spPr>
        <p:txBody>
          <a:bodyPr wrap="square" lIns="0" tIns="0" rIns="0" bIns="0" rtlCol="0" anchor="ctr"/>
          <a:lstStyle/>
          <a:p>
            <a:pPr marL="0" indent="0">
              <a:buNone/>
            </a:pPr>
            <a:endParaRPr lang="en-US" dirty="0"/>
          </a:p>
        </p:txBody>
      </p:sp>
      <p:sp>
        <p:nvSpPr>
          <p:cNvPr id="3" name="Text 1"/>
          <p:cNvSpPr/>
          <p:nvPr/>
        </p:nvSpPr>
        <p:spPr>
          <a:xfrm>
            <a:off x="0" y="-25590"/>
            <a:ext cx="12192000" cy="6858000"/>
          </a:xfrm>
          <a:custGeom>
            <a:avLst/>
            <a:gdLst/>
            <a:ahLst/>
            <a:cxnLst/>
            <a:rect l="l" t="t" r="r" b="b"/>
            <a:pathLst>
              <a:path w="12192000" h="6858000">
                <a:moveTo>
                  <a:pt x="0" y="0"/>
                </a:moveTo>
                <a:lnTo>
                  <a:pt x="12192000" y="0"/>
                </a:lnTo>
                <a:lnTo>
                  <a:pt x="12192000" y="6858000"/>
                </a:lnTo>
                <a:lnTo>
                  <a:pt x="0" y="6858000"/>
                </a:lnTo>
                <a:lnTo>
                  <a:pt x="0" y="0"/>
                </a:lnTo>
              </a:path>
            </a:pathLst>
          </a:custGeom>
          <a:blipFill>
            <a:blip r:embed="rId3">
              <a:alphaModFix amt="30000"/>
            </a:blip>
            <a:srcRect/>
            <a:stretch>
              <a:fillRect t="-15111" b="-15111"/>
            </a:stretch>
          </a:blipFill>
          <a:ln/>
        </p:spPr>
        <p:txBody>
          <a:bodyPr wrap="square" lIns="0" tIns="0" rIns="0" bIns="0" rtlCol="0" anchor="ctr"/>
          <a:lstStyle/>
          <a:p>
            <a:pPr marL="0" indent="0">
              <a:buNone/>
            </a:pPr>
            <a:endParaRPr lang="en-US" dirty="0"/>
          </a:p>
        </p:txBody>
      </p:sp>
      <p:sp>
        <p:nvSpPr>
          <p:cNvPr id="4" name="Text 2"/>
          <p:cNvSpPr/>
          <p:nvPr/>
        </p:nvSpPr>
        <p:spPr>
          <a:xfrm>
            <a:off x="1024424" y="506957"/>
            <a:ext cx="7891772" cy="1126964"/>
          </a:xfrm>
          <a:prstGeom prst="rect">
            <a:avLst/>
          </a:prstGeom>
          <a:noFill/>
          <a:ln/>
        </p:spPr>
        <p:txBody>
          <a:bodyPr wrap="square" lIns="0" tIns="0" rIns="0" bIns="0" rtlCol="0" anchor="t"/>
          <a:lstStyle/>
          <a:p>
            <a:pPr marL="0" indent="0" algn="l">
              <a:lnSpc>
                <a:spcPct val="90000"/>
              </a:lnSpc>
              <a:buNone/>
            </a:pPr>
            <a:r>
              <a:rPr lang="en-US" sz="4000" dirty="0">
                <a:solidFill>
                  <a:srgbClr val="000000"/>
                </a:solidFill>
                <a:latin typeface="Lexend Black" pitchFamily="34" charset="0"/>
                <a:ea typeface="Lexend Black" pitchFamily="34" charset="-122"/>
                <a:cs typeface="Lexend Black" pitchFamily="34" charset="-120"/>
              </a:rPr>
              <a:t>Spotlight on Ireland’s 2026 EU Presidency AI Summit</a:t>
            </a:r>
            <a:endParaRPr lang="en-US" sz="4000" dirty="0"/>
          </a:p>
        </p:txBody>
      </p:sp>
      <p:sp>
        <p:nvSpPr>
          <p:cNvPr id="5" name="Text 3"/>
          <p:cNvSpPr/>
          <p:nvPr/>
        </p:nvSpPr>
        <p:spPr>
          <a:xfrm>
            <a:off x="7408801" y="4265518"/>
            <a:ext cx="365760" cy="365760"/>
          </a:xfrm>
          <a:custGeom>
            <a:avLst/>
            <a:gdLst/>
            <a:ahLst/>
            <a:cxnLst/>
            <a:rect l="l" t="t" r="r" b="b"/>
            <a:pathLst>
              <a:path w="365760" h="365760">
                <a:moveTo>
                  <a:pt x="182880" y="331470"/>
                </a:moveTo>
                <a:cubicBezTo>
                  <a:pt x="188165" y="331470"/>
                  <a:pt x="202167" y="326327"/>
                  <a:pt x="216885" y="296895"/>
                </a:cubicBezTo>
                <a:cubicBezTo>
                  <a:pt x="223172" y="284250"/>
                  <a:pt x="228600" y="268892"/>
                  <a:pt x="232601" y="251460"/>
                </a:cubicBezTo>
                <a:lnTo>
                  <a:pt x="133162" y="251460"/>
                </a:lnTo>
                <a:cubicBezTo>
                  <a:pt x="137164" y="268892"/>
                  <a:pt x="142592" y="284250"/>
                  <a:pt x="148879" y="296895"/>
                </a:cubicBezTo>
                <a:cubicBezTo>
                  <a:pt x="163593" y="326327"/>
                  <a:pt x="177598" y="331470"/>
                  <a:pt x="182884" y="331470"/>
                </a:cubicBezTo>
                <a:lnTo>
                  <a:pt x="182880" y="331470"/>
                </a:lnTo>
                <a:moveTo>
                  <a:pt x="127515" y="217170"/>
                </a:moveTo>
                <a:lnTo>
                  <a:pt x="238241" y="217170"/>
                </a:lnTo>
                <a:cubicBezTo>
                  <a:pt x="239386" y="206241"/>
                  <a:pt x="240026" y="194738"/>
                  <a:pt x="240026" y="182880"/>
                </a:cubicBezTo>
                <a:cubicBezTo>
                  <a:pt x="240026" y="171022"/>
                  <a:pt x="239383" y="159519"/>
                  <a:pt x="238241" y="148590"/>
                </a:cubicBezTo>
                <a:lnTo>
                  <a:pt x="127515" y="148590"/>
                </a:lnTo>
                <a:cubicBezTo>
                  <a:pt x="126374" y="159519"/>
                  <a:pt x="125730" y="171022"/>
                  <a:pt x="125730" y="182880"/>
                </a:cubicBezTo>
                <a:cubicBezTo>
                  <a:pt x="125730" y="194738"/>
                  <a:pt x="126374" y="206241"/>
                  <a:pt x="127515" y="217170"/>
                </a:cubicBezTo>
                <a:moveTo>
                  <a:pt x="133159" y="114300"/>
                </a:moveTo>
                <a:lnTo>
                  <a:pt x="232601" y="114300"/>
                </a:lnTo>
                <a:cubicBezTo>
                  <a:pt x="228600" y="96868"/>
                  <a:pt x="223172" y="81510"/>
                  <a:pt x="216885" y="68865"/>
                </a:cubicBezTo>
                <a:cubicBezTo>
                  <a:pt x="202170" y="39433"/>
                  <a:pt x="188165" y="34290"/>
                  <a:pt x="182880" y="34290"/>
                </a:cubicBezTo>
                <a:cubicBezTo>
                  <a:pt x="177595" y="34290"/>
                  <a:pt x="163593" y="39433"/>
                  <a:pt x="148875" y="68865"/>
                </a:cubicBezTo>
                <a:cubicBezTo>
                  <a:pt x="142588" y="81510"/>
                  <a:pt x="137160" y="96868"/>
                  <a:pt x="133158" y="114300"/>
                </a:cubicBezTo>
                <a:lnTo>
                  <a:pt x="133159" y="114300"/>
                </a:lnTo>
                <a:moveTo>
                  <a:pt x="272678" y="148590"/>
                </a:moveTo>
                <a:cubicBezTo>
                  <a:pt x="273749" y="159662"/>
                  <a:pt x="274250" y="171165"/>
                  <a:pt x="274250" y="182880"/>
                </a:cubicBezTo>
                <a:cubicBezTo>
                  <a:pt x="274250" y="194595"/>
                  <a:pt x="273680" y="206098"/>
                  <a:pt x="272678" y="217170"/>
                </a:cubicBezTo>
                <a:lnTo>
                  <a:pt x="327469" y="217170"/>
                </a:lnTo>
                <a:cubicBezTo>
                  <a:pt x="330040" y="206168"/>
                  <a:pt x="331470" y="194668"/>
                  <a:pt x="331470" y="182880"/>
                </a:cubicBezTo>
                <a:cubicBezTo>
                  <a:pt x="331470" y="171092"/>
                  <a:pt x="330113" y="159592"/>
                  <a:pt x="327469" y="148590"/>
                </a:cubicBezTo>
                <a:lnTo>
                  <a:pt x="272678" y="148590"/>
                </a:lnTo>
                <a:moveTo>
                  <a:pt x="314682" y="114300"/>
                </a:moveTo>
                <a:cubicBezTo>
                  <a:pt x="299393" y="84940"/>
                  <a:pt x="274605" y="61364"/>
                  <a:pt x="244386" y="47578"/>
                </a:cubicBezTo>
                <a:cubicBezTo>
                  <a:pt x="254459" y="65866"/>
                  <a:pt x="262458" y="88653"/>
                  <a:pt x="267674" y="114300"/>
                </a:cubicBezTo>
                <a:lnTo>
                  <a:pt x="314751" y="114300"/>
                </a:lnTo>
                <a:lnTo>
                  <a:pt x="314682" y="114300"/>
                </a:lnTo>
                <a:moveTo>
                  <a:pt x="98013" y="114300"/>
                </a:moveTo>
                <a:cubicBezTo>
                  <a:pt x="103228" y="88653"/>
                  <a:pt x="111228" y="65936"/>
                  <a:pt x="121301" y="47578"/>
                </a:cubicBezTo>
                <a:cubicBezTo>
                  <a:pt x="91082" y="61367"/>
                  <a:pt x="66294" y="84940"/>
                  <a:pt x="51005" y="114300"/>
                </a:cubicBezTo>
                <a:lnTo>
                  <a:pt x="98082" y="114300"/>
                </a:lnTo>
                <a:lnTo>
                  <a:pt x="98013" y="114300"/>
                </a:lnTo>
                <a:moveTo>
                  <a:pt x="38291" y="148590"/>
                </a:moveTo>
                <a:cubicBezTo>
                  <a:pt x="35720" y="159592"/>
                  <a:pt x="34290" y="171092"/>
                  <a:pt x="34290" y="182880"/>
                </a:cubicBezTo>
                <a:cubicBezTo>
                  <a:pt x="34290" y="194668"/>
                  <a:pt x="35647" y="206168"/>
                  <a:pt x="38291" y="217170"/>
                </a:cubicBezTo>
                <a:lnTo>
                  <a:pt x="93082" y="217170"/>
                </a:lnTo>
                <a:cubicBezTo>
                  <a:pt x="92011" y="206098"/>
                  <a:pt x="91510" y="194595"/>
                  <a:pt x="91510" y="182880"/>
                </a:cubicBezTo>
                <a:cubicBezTo>
                  <a:pt x="91510" y="171165"/>
                  <a:pt x="92080" y="159662"/>
                  <a:pt x="93082" y="148590"/>
                </a:cubicBezTo>
                <a:lnTo>
                  <a:pt x="38291" y="148590"/>
                </a:lnTo>
                <a:moveTo>
                  <a:pt x="244386" y="318182"/>
                </a:moveTo>
                <a:cubicBezTo>
                  <a:pt x="274605" y="304393"/>
                  <a:pt x="299393" y="280820"/>
                  <a:pt x="314682" y="251460"/>
                </a:cubicBezTo>
                <a:lnTo>
                  <a:pt x="267605" y="251460"/>
                </a:lnTo>
                <a:cubicBezTo>
                  <a:pt x="262389" y="277107"/>
                  <a:pt x="254390" y="299824"/>
                  <a:pt x="244317" y="318182"/>
                </a:cubicBezTo>
                <a:lnTo>
                  <a:pt x="244386" y="318182"/>
                </a:lnTo>
                <a:moveTo>
                  <a:pt x="121374" y="318182"/>
                </a:moveTo>
                <a:cubicBezTo>
                  <a:pt x="111301" y="299894"/>
                  <a:pt x="103302" y="277107"/>
                  <a:pt x="98086" y="251460"/>
                </a:cubicBezTo>
                <a:lnTo>
                  <a:pt x="51009" y="251460"/>
                </a:lnTo>
                <a:cubicBezTo>
                  <a:pt x="66298" y="280820"/>
                  <a:pt x="91085" y="304396"/>
                  <a:pt x="121304" y="318182"/>
                </a:cubicBezTo>
                <a:lnTo>
                  <a:pt x="121374" y="318182"/>
                </a:lnTo>
                <a:moveTo>
                  <a:pt x="182880" y="365760"/>
                </a:moveTo>
                <a:cubicBezTo>
                  <a:pt x="81879" y="365760"/>
                  <a:pt x="0" y="283881"/>
                  <a:pt x="0" y="182880"/>
                </a:cubicBezTo>
                <a:cubicBezTo>
                  <a:pt x="0" y="81879"/>
                  <a:pt x="81879" y="0"/>
                  <a:pt x="182880" y="0"/>
                </a:cubicBezTo>
                <a:cubicBezTo>
                  <a:pt x="283881" y="0"/>
                  <a:pt x="365760" y="81879"/>
                  <a:pt x="365760" y="182880"/>
                </a:cubicBezTo>
                <a:cubicBezTo>
                  <a:pt x="365760" y="283881"/>
                  <a:pt x="283881" y="365760"/>
                  <a:pt x="182880" y="365760"/>
                </a:cubicBezTo>
              </a:path>
            </a:pathLst>
          </a:custGeom>
          <a:solidFill>
            <a:srgbClr val="000000"/>
          </a:solidFill>
          <a:ln/>
        </p:spPr>
        <p:txBody>
          <a:bodyPr wrap="square" lIns="0" tIns="0" rIns="0" bIns="0" rtlCol="0" anchor="ctr"/>
          <a:lstStyle/>
          <a:p>
            <a:pPr marL="0" indent="0">
              <a:buNone/>
            </a:pPr>
            <a:endParaRPr lang="en-US" dirty="0"/>
          </a:p>
        </p:txBody>
      </p:sp>
      <p:sp>
        <p:nvSpPr>
          <p:cNvPr id="6" name="Text 4"/>
          <p:cNvSpPr/>
          <p:nvPr/>
        </p:nvSpPr>
        <p:spPr>
          <a:xfrm>
            <a:off x="7344827" y="5292602"/>
            <a:ext cx="2377440" cy="640080"/>
          </a:xfrm>
          <a:prstGeom prst="rect">
            <a:avLst/>
          </a:prstGeom>
          <a:noFill/>
          <a:ln/>
        </p:spPr>
        <p:txBody>
          <a:bodyPr wrap="square" lIns="0" tIns="0" rIns="0" bIns="0" rtlCol="0" anchor="t"/>
          <a:lstStyle/>
          <a:p>
            <a:pPr marL="0" indent="0" algn="l">
              <a:lnSpc>
                <a:spcPct val="90000"/>
              </a:lnSpc>
              <a:spcBef>
                <a:spcPts val="771"/>
              </a:spcBef>
              <a:buNone/>
            </a:pPr>
            <a:r>
              <a:rPr lang="en-US" sz="1002" dirty="0">
                <a:solidFill>
                  <a:srgbClr val="000000"/>
                </a:solidFill>
                <a:latin typeface="Raleway" pitchFamily="34" charset="0"/>
                <a:ea typeface="Raleway" pitchFamily="34" charset="-122"/>
                <a:cs typeface="Raleway" pitchFamily="34" charset="-120"/>
              </a:rPr>
              <a:t>The AI Summit will serve as a platform to attract investment, promote international collaborations, and define strategic global AI priorities for the coming decade.</a:t>
            </a:r>
            <a:endParaRPr lang="en-US" sz="1002" dirty="0"/>
          </a:p>
        </p:txBody>
      </p:sp>
      <p:sp>
        <p:nvSpPr>
          <p:cNvPr id="7" name="Text 5"/>
          <p:cNvSpPr/>
          <p:nvPr/>
        </p:nvSpPr>
        <p:spPr>
          <a:xfrm>
            <a:off x="7357625" y="4771259"/>
            <a:ext cx="2377440" cy="457200"/>
          </a:xfrm>
          <a:prstGeom prst="rect">
            <a:avLst/>
          </a:prstGeom>
          <a:noFill/>
          <a:ln/>
        </p:spPr>
        <p:txBody>
          <a:bodyPr wrap="square" lIns="0" tIns="0" rIns="0" bIns="0" rtlCol="0" anchor="t"/>
          <a:lstStyle/>
          <a:p>
            <a:pPr marL="0" indent="0" algn="l">
              <a:lnSpc>
                <a:spcPct val="120000"/>
              </a:lnSpc>
              <a:spcBef>
                <a:spcPts val="893"/>
              </a:spcBef>
              <a:buNone/>
            </a:pPr>
            <a:r>
              <a:rPr lang="en-US" sz="1250" b="1" dirty="0">
                <a:solidFill>
                  <a:srgbClr val="000000"/>
                </a:solidFill>
                <a:latin typeface="Raleway" pitchFamily="34" charset="0"/>
                <a:ea typeface="Raleway" pitchFamily="34" charset="-122"/>
                <a:cs typeface="Raleway" pitchFamily="34" charset="-120"/>
              </a:rPr>
              <a:t>Encouraging Investment and International Partnerships</a:t>
            </a:r>
            <a:endParaRPr lang="en-US" sz="1250" dirty="0"/>
          </a:p>
        </p:txBody>
      </p:sp>
      <p:sp>
        <p:nvSpPr>
          <p:cNvPr id="8" name="Text 6"/>
          <p:cNvSpPr/>
          <p:nvPr/>
        </p:nvSpPr>
        <p:spPr>
          <a:xfrm>
            <a:off x="4444189" y="4393466"/>
            <a:ext cx="320040" cy="365760"/>
          </a:xfrm>
          <a:custGeom>
            <a:avLst/>
            <a:gdLst/>
            <a:ahLst/>
            <a:cxnLst/>
            <a:rect l="l" t="t" r="r" b="b"/>
            <a:pathLst>
              <a:path w="320040" h="365760">
                <a:moveTo>
                  <a:pt x="120015" y="51437"/>
                </a:moveTo>
                <a:cubicBezTo>
                  <a:pt x="104227" y="51437"/>
                  <a:pt x="91439" y="64224"/>
                  <a:pt x="91439" y="80014"/>
                </a:cubicBezTo>
                <a:lnTo>
                  <a:pt x="91439" y="102874"/>
                </a:lnTo>
                <a:lnTo>
                  <a:pt x="302892" y="102874"/>
                </a:lnTo>
                <a:cubicBezTo>
                  <a:pt x="312394" y="102874"/>
                  <a:pt x="320037" y="110518"/>
                  <a:pt x="320037" y="120020"/>
                </a:cubicBezTo>
                <a:cubicBezTo>
                  <a:pt x="320037" y="129523"/>
                  <a:pt x="312394" y="137167"/>
                  <a:pt x="302892" y="137167"/>
                </a:cubicBezTo>
                <a:lnTo>
                  <a:pt x="17141" y="137167"/>
                </a:lnTo>
                <a:cubicBezTo>
                  <a:pt x="7639" y="137167"/>
                  <a:pt x="-3" y="129523"/>
                  <a:pt x="-3" y="120024"/>
                </a:cubicBezTo>
                <a:cubicBezTo>
                  <a:pt x="-3" y="110522"/>
                  <a:pt x="7639" y="102881"/>
                  <a:pt x="17141" y="102881"/>
                </a:cubicBezTo>
                <a:lnTo>
                  <a:pt x="57146" y="102881"/>
                </a:lnTo>
                <a:lnTo>
                  <a:pt x="57146" y="80021"/>
                </a:lnTo>
                <a:cubicBezTo>
                  <a:pt x="57146" y="45303"/>
                  <a:pt x="85294" y="17158"/>
                  <a:pt x="120012" y="17158"/>
                </a:cubicBezTo>
                <a:lnTo>
                  <a:pt x="130298" y="17158"/>
                </a:lnTo>
                <a:cubicBezTo>
                  <a:pt x="136228" y="6942"/>
                  <a:pt x="147298" y="14"/>
                  <a:pt x="160017" y="14"/>
                </a:cubicBezTo>
                <a:lnTo>
                  <a:pt x="205738" y="14"/>
                </a:lnTo>
                <a:cubicBezTo>
                  <a:pt x="224668" y="14"/>
                  <a:pt x="240027" y="15373"/>
                  <a:pt x="240027" y="34304"/>
                </a:cubicBezTo>
                <a:cubicBezTo>
                  <a:pt x="240027" y="53236"/>
                  <a:pt x="224668" y="68594"/>
                  <a:pt x="205738" y="68594"/>
                </a:cubicBezTo>
                <a:lnTo>
                  <a:pt x="160017" y="68594"/>
                </a:lnTo>
                <a:cubicBezTo>
                  <a:pt x="147302" y="68594"/>
                  <a:pt x="136228" y="61663"/>
                  <a:pt x="130298" y="51451"/>
                </a:cubicBezTo>
                <a:lnTo>
                  <a:pt x="120015" y="51437"/>
                </a:lnTo>
              </a:path>
              <a:path w="320040" h="365760">
                <a:moveTo>
                  <a:pt x="52506" y="325183"/>
                </a:moveTo>
                <a:lnTo>
                  <a:pt x="33790" y="160020"/>
                </a:lnTo>
                <a:lnTo>
                  <a:pt x="68293" y="160020"/>
                </a:lnTo>
                <a:lnTo>
                  <a:pt x="86654" y="321327"/>
                </a:lnTo>
                <a:cubicBezTo>
                  <a:pt x="87297" y="327114"/>
                  <a:pt x="92226" y="331470"/>
                  <a:pt x="98012" y="331470"/>
                </a:cubicBezTo>
                <a:lnTo>
                  <a:pt x="222098" y="331470"/>
                </a:lnTo>
                <a:cubicBezTo>
                  <a:pt x="227884" y="331470"/>
                  <a:pt x="232813" y="327114"/>
                  <a:pt x="233456" y="321327"/>
                </a:cubicBezTo>
                <a:lnTo>
                  <a:pt x="251743" y="160020"/>
                </a:lnTo>
                <a:lnTo>
                  <a:pt x="286247" y="160020"/>
                </a:lnTo>
                <a:lnTo>
                  <a:pt x="267531" y="325183"/>
                </a:lnTo>
                <a:cubicBezTo>
                  <a:pt x="264887" y="348258"/>
                  <a:pt x="245384" y="365760"/>
                  <a:pt x="222098" y="365760"/>
                </a:cubicBezTo>
                <a:lnTo>
                  <a:pt x="98012" y="365760"/>
                </a:lnTo>
                <a:cubicBezTo>
                  <a:pt x="74723" y="365760"/>
                  <a:pt x="55220" y="348328"/>
                  <a:pt x="52579" y="325183"/>
                </a:cubicBezTo>
                <a:lnTo>
                  <a:pt x="52506" y="325183"/>
                </a:lnTo>
              </a:path>
            </a:pathLst>
          </a:custGeom>
          <a:solidFill>
            <a:srgbClr val="000000"/>
          </a:solidFill>
          <a:ln/>
        </p:spPr>
        <p:txBody>
          <a:bodyPr wrap="square" lIns="0" tIns="0" rIns="0" bIns="0" rtlCol="0" anchor="ctr"/>
          <a:lstStyle/>
          <a:p>
            <a:pPr marL="0" indent="0">
              <a:buNone/>
            </a:pPr>
            <a:endParaRPr lang="en-US" dirty="0"/>
          </a:p>
        </p:txBody>
      </p:sp>
      <p:sp>
        <p:nvSpPr>
          <p:cNvPr id="9" name="Text 7"/>
          <p:cNvSpPr/>
          <p:nvPr/>
        </p:nvSpPr>
        <p:spPr>
          <a:xfrm>
            <a:off x="4485303" y="5318191"/>
            <a:ext cx="2377440" cy="640080"/>
          </a:xfrm>
          <a:prstGeom prst="rect">
            <a:avLst/>
          </a:prstGeom>
          <a:noFill/>
          <a:ln/>
        </p:spPr>
        <p:txBody>
          <a:bodyPr wrap="square" lIns="0" tIns="0" rIns="0" bIns="0" rtlCol="0" anchor="t"/>
          <a:lstStyle/>
          <a:p>
            <a:pPr marL="0" indent="0" algn="l">
              <a:lnSpc>
                <a:spcPct val="90000"/>
              </a:lnSpc>
              <a:spcBef>
                <a:spcPts val="771"/>
              </a:spcBef>
              <a:buNone/>
            </a:pPr>
            <a:r>
              <a:rPr lang="en-US" sz="1002" dirty="0">
                <a:solidFill>
                  <a:srgbClr val="000000"/>
                </a:solidFill>
                <a:latin typeface="Raleway" pitchFamily="34" charset="0"/>
                <a:ea typeface="Raleway" pitchFamily="34" charset="-122"/>
                <a:cs typeface="Raleway" pitchFamily="34" charset="-120"/>
              </a:rPr>
              <a:t>Ireland's National AI Office will be showcased as a scalable model for small and medium-sized countries.</a:t>
            </a:r>
            <a:endParaRPr lang="en-US" sz="1002" dirty="0"/>
          </a:p>
        </p:txBody>
      </p:sp>
      <p:sp>
        <p:nvSpPr>
          <p:cNvPr id="10" name="Text 8"/>
          <p:cNvSpPr/>
          <p:nvPr/>
        </p:nvSpPr>
        <p:spPr>
          <a:xfrm>
            <a:off x="4459716" y="4835233"/>
            <a:ext cx="2377440" cy="457200"/>
          </a:xfrm>
          <a:prstGeom prst="rect">
            <a:avLst/>
          </a:prstGeom>
          <a:noFill/>
          <a:ln/>
        </p:spPr>
        <p:txBody>
          <a:bodyPr wrap="square" lIns="0" tIns="0" rIns="0" bIns="0" rtlCol="0" anchor="t"/>
          <a:lstStyle/>
          <a:p>
            <a:pPr marL="0" indent="0" algn="l">
              <a:lnSpc>
                <a:spcPct val="120000"/>
              </a:lnSpc>
              <a:spcBef>
                <a:spcPts val="893"/>
              </a:spcBef>
              <a:buNone/>
            </a:pPr>
            <a:r>
              <a:rPr lang="en-US" sz="1250" b="1" dirty="0">
                <a:solidFill>
                  <a:srgbClr val="000000"/>
                </a:solidFill>
                <a:latin typeface="Raleway" pitchFamily="34" charset="0"/>
                <a:ea typeface="Raleway" pitchFamily="34" charset="-122"/>
                <a:cs typeface="Raleway" pitchFamily="34" charset="-120"/>
              </a:rPr>
              <a:t>Presenting the National AI Office Model</a:t>
            </a:r>
            <a:endParaRPr lang="en-US" sz="1250" dirty="0"/>
          </a:p>
        </p:txBody>
      </p:sp>
      <p:sp>
        <p:nvSpPr>
          <p:cNvPr id="11" name="Text 9"/>
          <p:cNvSpPr/>
          <p:nvPr/>
        </p:nvSpPr>
        <p:spPr>
          <a:xfrm>
            <a:off x="1113988" y="5318191"/>
            <a:ext cx="2377440" cy="640080"/>
          </a:xfrm>
          <a:prstGeom prst="rect">
            <a:avLst/>
          </a:prstGeom>
          <a:noFill/>
          <a:ln/>
        </p:spPr>
        <p:txBody>
          <a:bodyPr wrap="square" lIns="0" tIns="0" rIns="0" bIns="0" rtlCol="0" anchor="t"/>
          <a:lstStyle/>
          <a:p>
            <a:pPr marL="0" indent="0" algn="l">
              <a:lnSpc>
                <a:spcPct val="90000"/>
              </a:lnSpc>
              <a:spcBef>
                <a:spcPts val="771"/>
              </a:spcBef>
              <a:buNone/>
            </a:pPr>
            <a:r>
              <a:rPr lang="en-US" sz="1002" dirty="0">
                <a:solidFill>
                  <a:srgbClr val="000000"/>
                </a:solidFill>
                <a:latin typeface="Raleway" pitchFamily="34" charset="0"/>
                <a:ea typeface="Raleway" pitchFamily="34" charset="-122"/>
                <a:cs typeface="Raleway" pitchFamily="34" charset="-120"/>
              </a:rPr>
              <a:t>The Summit will focus on EU-wide cooperation on issues like cross-border enforcement, deepfake safeguards, and shared AI testing facilities.</a:t>
            </a:r>
            <a:endParaRPr lang="en-US" sz="1002" dirty="0"/>
          </a:p>
        </p:txBody>
      </p:sp>
      <p:sp>
        <p:nvSpPr>
          <p:cNvPr id="12" name="Text 10"/>
          <p:cNvSpPr/>
          <p:nvPr/>
        </p:nvSpPr>
        <p:spPr>
          <a:xfrm>
            <a:off x="1088401" y="4796849"/>
            <a:ext cx="2377440" cy="457200"/>
          </a:xfrm>
          <a:prstGeom prst="rect">
            <a:avLst/>
          </a:prstGeom>
          <a:noFill/>
          <a:ln/>
        </p:spPr>
        <p:txBody>
          <a:bodyPr wrap="square" lIns="0" tIns="0" rIns="0" bIns="0" rtlCol="0" anchor="t"/>
          <a:lstStyle/>
          <a:p>
            <a:pPr marL="0" indent="0" algn="l">
              <a:lnSpc>
                <a:spcPct val="120000"/>
              </a:lnSpc>
              <a:spcBef>
                <a:spcPts val="893"/>
              </a:spcBef>
              <a:buNone/>
            </a:pPr>
            <a:r>
              <a:rPr lang="en-US" sz="1250" b="1" dirty="0">
                <a:solidFill>
                  <a:srgbClr val="000000"/>
                </a:solidFill>
                <a:latin typeface="Raleway" pitchFamily="34" charset="0"/>
                <a:ea typeface="Raleway" pitchFamily="34" charset="-122"/>
                <a:cs typeface="Raleway" pitchFamily="34" charset="-120"/>
              </a:rPr>
              <a:t>Promoting EU Collaboration on AI Regulation</a:t>
            </a:r>
            <a:endParaRPr lang="en-US" sz="1250" dirty="0"/>
          </a:p>
        </p:txBody>
      </p:sp>
      <p:sp>
        <p:nvSpPr>
          <p:cNvPr id="13" name="Text 11"/>
          <p:cNvSpPr/>
          <p:nvPr/>
        </p:nvSpPr>
        <p:spPr>
          <a:xfrm>
            <a:off x="1139577" y="4389346"/>
            <a:ext cx="365760" cy="220463"/>
          </a:xfrm>
          <a:custGeom>
            <a:avLst/>
            <a:gdLst/>
            <a:ahLst/>
            <a:cxnLst/>
            <a:rect l="l" t="t" r="r" b="b"/>
            <a:pathLst>
              <a:path w="365760" h="220463">
                <a:moveTo>
                  <a:pt x="155561" y="344"/>
                </a:moveTo>
                <a:lnTo>
                  <a:pt x="126359" y="29549"/>
                </a:lnTo>
                <a:cubicBezTo>
                  <a:pt x="117614" y="31950"/>
                  <a:pt x="109501" y="36350"/>
                  <a:pt x="102643" y="42408"/>
                </a:cubicBezTo>
                <a:lnTo>
                  <a:pt x="87442" y="55953"/>
                </a:lnTo>
                <a:cubicBezTo>
                  <a:pt x="81612" y="61154"/>
                  <a:pt x="74011" y="64011"/>
                  <a:pt x="66181" y="64011"/>
                </a:cubicBezTo>
                <a:lnTo>
                  <a:pt x="54864" y="64011"/>
                </a:lnTo>
                <a:lnTo>
                  <a:pt x="54864" y="137163"/>
                </a:lnTo>
                <a:cubicBezTo>
                  <a:pt x="66521" y="137507"/>
                  <a:pt x="77611" y="142249"/>
                  <a:pt x="85895" y="150536"/>
                </a:cubicBezTo>
                <a:lnTo>
                  <a:pt x="106239" y="170881"/>
                </a:lnTo>
                <a:lnTo>
                  <a:pt x="110240" y="174882"/>
                </a:lnTo>
                <a:lnTo>
                  <a:pt x="110240" y="174882"/>
                </a:lnTo>
                <a:lnTo>
                  <a:pt x="125672" y="190312"/>
                </a:lnTo>
                <a:cubicBezTo>
                  <a:pt x="129216" y="193855"/>
                  <a:pt x="135046" y="193855"/>
                  <a:pt x="138586" y="190312"/>
                </a:cubicBezTo>
                <a:cubicBezTo>
                  <a:pt x="139559" y="189340"/>
                  <a:pt x="140302" y="188198"/>
                  <a:pt x="140701" y="186997"/>
                </a:cubicBezTo>
                <a:cubicBezTo>
                  <a:pt x="142303" y="182596"/>
                  <a:pt x="146015" y="179280"/>
                  <a:pt x="150587" y="178253"/>
                </a:cubicBezTo>
                <a:cubicBezTo>
                  <a:pt x="155159" y="177223"/>
                  <a:pt x="159958" y="178597"/>
                  <a:pt x="163275" y="181968"/>
                </a:cubicBezTo>
                <a:lnTo>
                  <a:pt x="169449" y="188026"/>
                </a:lnTo>
                <a:cubicBezTo>
                  <a:pt x="176080" y="194655"/>
                  <a:pt x="186823" y="194655"/>
                  <a:pt x="193396" y="188026"/>
                </a:cubicBezTo>
                <a:cubicBezTo>
                  <a:pt x="196483" y="184939"/>
                  <a:pt x="198140" y="180998"/>
                  <a:pt x="198311" y="176939"/>
                </a:cubicBezTo>
                <a:cubicBezTo>
                  <a:pt x="198538" y="171910"/>
                  <a:pt x="201512" y="167452"/>
                  <a:pt x="206084" y="165281"/>
                </a:cubicBezTo>
                <a:cubicBezTo>
                  <a:pt x="210656" y="163109"/>
                  <a:pt x="215970" y="163566"/>
                  <a:pt x="220027" y="166480"/>
                </a:cubicBezTo>
                <a:cubicBezTo>
                  <a:pt x="225400" y="170310"/>
                  <a:pt x="232887" y="169796"/>
                  <a:pt x="237686" y="164994"/>
                </a:cubicBezTo>
                <a:cubicBezTo>
                  <a:pt x="243059" y="159622"/>
                  <a:pt x="243059" y="150935"/>
                  <a:pt x="237686" y="145620"/>
                </a:cubicBezTo>
                <a:lnTo>
                  <a:pt x="194365" y="102301"/>
                </a:lnTo>
                <a:lnTo>
                  <a:pt x="173904" y="121162"/>
                </a:lnTo>
                <a:cubicBezTo>
                  <a:pt x="158301" y="135565"/>
                  <a:pt x="134358" y="135792"/>
                  <a:pt x="118470" y="121675"/>
                </a:cubicBezTo>
                <a:cubicBezTo>
                  <a:pt x="100354" y="105560"/>
                  <a:pt x="99951" y="77442"/>
                  <a:pt x="117555" y="60810"/>
                </a:cubicBezTo>
                <a:lnTo>
                  <a:pt x="157617" y="22977"/>
                </a:lnTo>
                <a:cubicBezTo>
                  <a:pt x="173275" y="8232"/>
                  <a:pt x="193963" y="2"/>
                  <a:pt x="215509" y="2"/>
                </a:cubicBezTo>
                <a:cubicBezTo>
                  <a:pt x="236142" y="2"/>
                  <a:pt x="256087" y="7604"/>
                  <a:pt x="271460" y="21261"/>
                </a:cubicBezTo>
                <a:lnTo>
                  <a:pt x="288661" y="36577"/>
                </a:lnTo>
                <a:lnTo>
                  <a:pt x="310892" y="36577"/>
                </a:lnTo>
                <a:lnTo>
                  <a:pt x="333752" y="36577"/>
                </a:lnTo>
                <a:lnTo>
                  <a:pt x="356612" y="36577"/>
                </a:lnTo>
                <a:cubicBezTo>
                  <a:pt x="361641" y="36577"/>
                  <a:pt x="365756" y="40691"/>
                  <a:pt x="365756" y="45722"/>
                </a:cubicBezTo>
                <a:lnTo>
                  <a:pt x="365756" y="164593"/>
                </a:lnTo>
                <a:cubicBezTo>
                  <a:pt x="365756" y="174708"/>
                  <a:pt x="357585" y="182880"/>
                  <a:pt x="347468" y="182880"/>
                </a:cubicBezTo>
                <a:lnTo>
                  <a:pt x="329180" y="182880"/>
                </a:lnTo>
                <a:cubicBezTo>
                  <a:pt x="322436" y="182880"/>
                  <a:pt x="316492" y="179223"/>
                  <a:pt x="313350" y="173736"/>
                </a:cubicBezTo>
                <a:lnTo>
                  <a:pt x="264829" y="173736"/>
                </a:lnTo>
                <a:cubicBezTo>
                  <a:pt x="262886" y="177565"/>
                  <a:pt x="260315" y="181223"/>
                  <a:pt x="257115" y="184424"/>
                </a:cubicBezTo>
                <a:cubicBezTo>
                  <a:pt x="247341" y="194197"/>
                  <a:pt x="233797" y="198026"/>
                  <a:pt x="221109" y="195910"/>
                </a:cubicBezTo>
                <a:cubicBezTo>
                  <a:pt x="219054" y="200081"/>
                  <a:pt x="216252" y="203968"/>
                  <a:pt x="212766" y="207453"/>
                </a:cubicBezTo>
                <a:cubicBezTo>
                  <a:pt x="197163" y="223055"/>
                  <a:pt x="172763" y="224599"/>
                  <a:pt x="155389" y="212083"/>
                </a:cubicBezTo>
                <a:cubicBezTo>
                  <a:pt x="141044" y="223970"/>
                  <a:pt x="119669" y="223227"/>
                  <a:pt x="106242" y="209739"/>
                </a:cubicBezTo>
                <a:lnTo>
                  <a:pt x="90869" y="194309"/>
                </a:lnTo>
                <a:lnTo>
                  <a:pt x="86868" y="190308"/>
                </a:lnTo>
                <a:lnTo>
                  <a:pt x="66521" y="169964"/>
                </a:lnTo>
                <a:cubicBezTo>
                  <a:pt x="63379" y="166820"/>
                  <a:pt x="59264" y="164992"/>
                  <a:pt x="54864" y="164648"/>
                </a:cubicBezTo>
                <a:cubicBezTo>
                  <a:pt x="54864" y="174706"/>
                  <a:pt x="46634" y="182878"/>
                  <a:pt x="36576" y="182878"/>
                </a:cubicBezTo>
                <a:lnTo>
                  <a:pt x="18288" y="182878"/>
                </a:lnTo>
                <a:cubicBezTo>
                  <a:pt x="8171" y="182878"/>
                  <a:pt x="0" y="174706"/>
                  <a:pt x="0" y="164591"/>
                </a:cubicBezTo>
                <a:lnTo>
                  <a:pt x="0" y="45720"/>
                </a:lnTo>
                <a:cubicBezTo>
                  <a:pt x="0" y="40691"/>
                  <a:pt x="4115" y="36575"/>
                  <a:pt x="9144" y="36575"/>
                </a:cubicBezTo>
                <a:lnTo>
                  <a:pt x="32004" y="36575"/>
                </a:lnTo>
                <a:lnTo>
                  <a:pt x="54864" y="36575"/>
                </a:lnTo>
                <a:lnTo>
                  <a:pt x="66181" y="36575"/>
                </a:lnTo>
                <a:cubicBezTo>
                  <a:pt x="67325" y="36575"/>
                  <a:pt x="68408" y="36176"/>
                  <a:pt x="69209" y="35433"/>
                </a:cubicBezTo>
                <a:lnTo>
                  <a:pt x="84355" y="21945"/>
                </a:lnTo>
                <a:cubicBezTo>
                  <a:pt x="100299" y="7829"/>
                  <a:pt x="120818" y="0"/>
                  <a:pt x="142134" y="0"/>
                </a:cubicBezTo>
                <a:lnTo>
                  <a:pt x="148019" y="0"/>
                </a:lnTo>
                <a:cubicBezTo>
                  <a:pt x="150532" y="0"/>
                  <a:pt x="153107" y="115"/>
                  <a:pt x="155561" y="344"/>
                </a:cubicBezTo>
                <a:lnTo>
                  <a:pt x="155561" y="344"/>
                </a:lnTo>
                <a:moveTo>
                  <a:pt x="310896" y="146304"/>
                </a:moveTo>
                <a:lnTo>
                  <a:pt x="310896" y="64007"/>
                </a:lnTo>
                <a:lnTo>
                  <a:pt x="283464" y="64007"/>
                </a:lnTo>
                <a:cubicBezTo>
                  <a:pt x="280092" y="64007"/>
                  <a:pt x="276833" y="62750"/>
                  <a:pt x="274378" y="60521"/>
                </a:cubicBezTo>
                <a:lnTo>
                  <a:pt x="253289" y="41776"/>
                </a:lnTo>
                <a:cubicBezTo>
                  <a:pt x="242887" y="32518"/>
                  <a:pt x="229456" y="27430"/>
                  <a:pt x="215513" y="27430"/>
                </a:cubicBezTo>
                <a:cubicBezTo>
                  <a:pt x="200996" y="27430"/>
                  <a:pt x="187053" y="32975"/>
                  <a:pt x="176479" y="42918"/>
                </a:cubicBezTo>
                <a:lnTo>
                  <a:pt x="136418" y="80751"/>
                </a:lnTo>
                <a:cubicBezTo>
                  <a:pt x="130532" y="86351"/>
                  <a:pt x="130646" y="95782"/>
                  <a:pt x="136703" y="101153"/>
                </a:cubicBezTo>
                <a:cubicBezTo>
                  <a:pt x="142017" y="105897"/>
                  <a:pt x="150075" y="105782"/>
                  <a:pt x="155276" y="100981"/>
                </a:cubicBezTo>
                <a:lnTo>
                  <a:pt x="196366" y="63033"/>
                </a:lnTo>
                <a:cubicBezTo>
                  <a:pt x="201910" y="57889"/>
                  <a:pt x="210597" y="58231"/>
                  <a:pt x="215740" y="63833"/>
                </a:cubicBezTo>
                <a:cubicBezTo>
                  <a:pt x="220882" y="69433"/>
                  <a:pt x="220542" y="78064"/>
                  <a:pt x="214939" y="83207"/>
                </a:cubicBezTo>
                <a:lnTo>
                  <a:pt x="214482" y="83663"/>
                </a:lnTo>
                <a:lnTo>
                  <a:pt x="257001" y="126184"/>
                </a:lnTo>
                <a:cubicBezTo>
                  <a:pt x="262718" y="131898"/>
                  <a:pt x="266431" y="138929"/>
                  <a:pt x="268087" y="146244"/>
                </a:cubicBezTo>
                <a:lnTo>
                  <a:pt x="310834" y="146244"/>
                </a:lnTo>
                <a:lnTo>
                  <a:pt x="310896" y="146304"/>
                </a:lnTo>
                <a:moveTo>
                  <a:pt x="36576" y="155448"/>
                </a:moveTo>
                <a:cubicBezTo>
                  <a:pt x="36576" y="150397"/>
                  <a:pt x="32483" y="146304"/>
                  <a:pt x="27432" y="146304"/>
                </a:cubicBezTo>
                <a:cubicBezTo>
                  <a:pt x="22381" y="146304"/>
                  <a:pt x="18288" y="150398"/>
                  <a:pt x="18288" y="155448"/>
                </a:cubicBezTo>
                <a:cubicBezTo>
                  <a:pt x="18288" y="160499"/>
                  <a:pt x="22381" y="164593"/>
                  <a:pt x="27432" y="164593"/>
                </a:cubicBezTo>
                <a:cubicBezTo>
                  <a:pt x="32483" y="164593"/>
                  <a:pt x="36576" y="160499"/>
                  <a:pt x="36576" y="155448"/>
                </a:cubicBezTo>
                <a:moveTo>
                  <a:pt x="338328" y="164593"/>
                </a:moveTo>
                <a:cubicBezTo>
                  <a:pt x="343379" y="164593"/>
                  <a:pt x="347472" y="160499"/>
                  <a:pt x="347472" y="155448"/>
                </a:cubicBezTo>
                <a:cubicBezTo>
                  <a:pt x="347472" y="150397"/>
                  <a:pt x="343379" y="146304"/>
                  <a:pt x="338328" y="146304"/>
                </a:cubicBezTo>
                <a:cubicBezTo>
                  <a:pt x="333277" y="146304"/>
                  <a:pt x="329184" y="150398"/>
                  <a:pt x="329184" y="155448"/>
                </a:cubicBezTo>
                <a:cubicBezTo>
                  <a:pt x="329184" y="160499"/>
                  <a:pt x="333277" y="164593"/>
                  <a:pt x="338328" y="164593"/>
                </a:cubicBezTo>
              </a:path>
            </a:pathLst>
          </a:custGeom>
          <a:solidFill>
            <a:srgbClr val="000000"/>
          </a:solidFill>
          <a:ln/>
        </p:spPr>
        <p:txBody>
          <a:bodyPr wrap="square" lIns="0" tIns="0" rIns="0" bIns="0" rtlCol="0" anchor="ctr"/>
          <a:lstStyle/>
          <a:p>
            <a:pPr marL="0" indent="0">
              <a:buNone/>
            </a:pPr>
            <a:endParaRPr lang="en-US" dirty="0"/>
          </a:p>
        </p:txBody>
      </p:sp>
      <p:sp>
        <p:nvSpPr>
          <p:cNvPr id="14" name="Text 12"/>
          <p:cNvSpPr/>
          <p:nvPr/>
        </p:nvSpPr>
        <p:spPr>
          <a:xfrm>
            <a:off x="7268070" y="3147924"/>
            <a:ext cx="2377440" cy="640080"/>
          </a:xfrm>
          <a:prstGeom prst="rect">
            <a:avLst/>
          </a:prstGeom>
          <a:noFill/>
          <a:ln/>
        </p:spPr>
        <p:txBody>
          <a:bodyPr wrap="square" lIns="0" tIns="0" rIns="0" bIns="0" rtlCol="0" anchor="t"/>
          <a:lstStyle/>
          <a:p>
            <a:pPr marL="0" indent="0" algn="l">
              <a:lnSpc>
                <a:spcPct val="90000"/>
              </a:lnSpc>
              <a:spcBef>
                <a:spcPts val="771"/>
              </a:spcBef>
              <a:buNone/>
            </a:pPr>
            <a:r>
              <a:rPr lang="en-US" sz="1002" dirty="0">
                <a:solidFill>
                  <a:srgbClr val="000000"/>
                </a:solidFill>
                <a:latin typeface="Raleway" pitchFamily="34" charset="0"/>
                <a:ea typeface="Raleway" pitchFamily="34" charset="-122"/>
                <a:cs typeface="Raleway" pitchFamily="34" charset="-120"/>
              </a:rPr>
              <a:t>Demonstrations during the Summit will span applications in health, education, climate technology, and creative industries.</a:t>
            </a:r>
            <a:endParaRPr lang="en-US" sz="1002" dirty="0"/>
          </a:p>
        </p:txBody>
      </p:sp>
      <p:sp>
        <p:nvSpPr>
          <p:cNvPr id="15" name="Text 13"/>
          <p:cNvSpPr/>
          <p:nvPr/>
        </p:nvSpPr>
        <p:spPr>
          <a:xfrm>
            <a:off x="7255278" y="2639377"/>
            <a:ext cx="2377440" cy="457200"/>
          </a:xfrm>
          <a:prstGeom prst="rect">
            <a:avLst/>
          </a:prstGeom>
          <a:noFill/>
          <a:ln/>
        </p:spPr>
        <p:txBody>
          <a:bodyPr wrap="square" lIns="0" tIns="0" rIns="0" bIns="0" rtlCol="0" anchor="t"/>
          <a:lstStyle/>
          <a:p>
            <a:pPr marL="0" indent="0" algn="l">
              <a:lnSpc>
                <a:spcPct val="120000"/>
              </a:lnSpc>
              <a:spcBef>
                <a:spcPts val="893"/>
              </a:spcBef>
              <a:buNone/>
            </a:pPr>
            <a:r>
              <a:rPr lang="en-US" sz="1250" b="1" dirty="0">
                <a:solidFill>
                  <a:srgbClr val="000000"/>
                </a:solidFill>
                <a:latin typeface="Raleway" pitchFamily="34" charset="0"/>
                <a:ea typeface="Raleway" pitchFamily="34" charset="-122"/>
                <a:cs typeface="Raleway" pitchFamily="34" charset="-120"/>
              </a:rPr>
              <a:t>Showcasing Practical Use Cases Across Sectors</a:t>
            </a:r>
            <a:endParaRPr lang="en-US" sz="1250" dirty="0"/>
          </a:p>
        </p:txBody>
      </p:sp>
      <p:sp>
        <p:nvSpPr>
          <p:cNvPr id="16" name="Text 14"/>
          <p:cNvSpPr/>
          <p:nvPr/>
        </p:nvSpPr>
        <p:spPr>
          <a:xfrm>
            <a:off x="7383226" y="2178761"/>
            <a:ext cx="365760" cy="354716"/>
          </a:xfrm>
          <a:custGeom>
            <a:avLst/>
            <a:gdLst/>
            <a:ahLst/>
            <a:cxnLst/>
            <a:rect l="l" t="t" r="r" b="b"/>
            <a:pathLst>
              <a:path w="365760" h="354716">
                <a:moveTo>
                  <a:pt x="76546" y="10847"/>
                </a:moveTo>
                <a:cubicBezTo>
                  <a:pt x="79801" y="19439"/>
                  <a:pt x="75438" y="28998"/>
                  <a:pt x="66846" y="32251"/>
                </a:cubicBezTo>
                <a:lnTo>
                  <a:pt x="36850" y="43474"/>
                </a:lnTo>
                <a:cubicBezTo>
                  <a:pt x="34703" y="44304"/>
                  <a:pt x="33248" y="46383"/>
                  <a:pt x="33248" y="48671"/>
                </a:cubicBezTo>
                <a:lnTo>
                  <a:pt x="33248" y="138588"/>
                </a:lnTo>
                <a:cubicBezTo>
                  <a:pt x="33248" y="178351"/>
                  <a:pt x="65530" y="210631"/>
                  <a:pt x="105291" y="210631"/>
                </a:cubicBezTo>
                <a:lnTo>
                  <a:pt x="110833" y="210631"/>
                </a:lnTo>
                <a:lnTo>
                  <a:pt x="116374" y="210631"/>
                </a:lnTo>
                <a:cubicBezTo>
                  <a:pt x="156136" y="210631"/>
                  <a:pt x="188418" y="178348"/>
                  <a:pt x="188418" y="138588"/>
                </a:cubicBezTo>
                <a:lnTo>
                  <a:pt x="188418" y="48671"/>
                </a:lnTo>
                <a:cubicBezTo>
                  <a:pt x="188418" y="46386"/>
                  <a:pt x="186962" y="44308"/>
                  <a:pt x="184815" y="43474"/>
                </a:cubicBezTo>
                <a:lnTo>
                  <a:pt x="154888" y="32251"/>
                </a:lnTo>
                <a:cubicBezTo>
                  <a:pt x="146300" y="28995"/>
                  <a:pt x="141933" y="19435"/>
                  <a:pt x="145188" y="10847"/>
                </a:cubicBezTo>
                <a:cubicBezTo>
                  <a:pt x="148444" y="2256"/>
                  <a:pt x="158005" y="-2107"/>
                  <a:pt x="166593" y="1149"/>
                </a:cubicBezTo>
                <a:lnTo>
                  <a:pt x="196519" y="12372"/>
                </a:lnTo>
                <a:cubicBezTo>
                  <a:pt x="211621" y="17984"/>
                  <a:pt x="221665" y="32460"/>
                  <a:pt x="221665" y="48671"/>
                </a:cubicBezTo>
                <a:lnTo>
                  <a:pt x="221665" y="138588"/>
                </a:lnTo>
                <a:cubicBezTo>
                  <a:pt x="221665" y="192966"/>
                  <a:pt x="180448" y="237717"/>
                  <a:pt x="127592" y="243257"/>
                </a:cubicBezTo>
                <a:cubicBezTo>
                  <a:pt x="130156" y="286898"/>
                  <a:pt x="166315" y="321465"/>
                  <a:pt x="210579" y="321465"/>
                </a:cubicBezTo>
                <a:cubicBezTo>
                  <a:pt x="256508" y="321465"/>
                  <a:pt x="293705" y="284266"/>
                  <a:pt x="293705" y="238337"/>
                </a:cubicBezTo>
                <a:lnTo>
                  <a:pt x="293705" y="185900"/>
                </a:lnTo>
                <a:cubicBezTo>
                  <a:pt x="271193" y="178834"/>
                  <a:pt x="254913" y="157845"/>
                  <a:pt x="254913" y="133043"/>
                </a:cubicBezTo>
                <a:cubicBezTo>
                  <a:pt x="254913" y="102424"/>
                  <a:pt x="279711" y="77626"/>
                  <a:pt x="310333" y="77626"/>
                </a:cubicBezTo>
                <a:cubicBezTo>
                  <a:pt x="340951" y="77626"/>
                  <a:pt x="365753" y="102424"/>
                  <a:pt x="365753" y="133043"/>
                </a:cubicBezTo>
                <a:cubicBezTo>
                  <a:pt x="365753" y="157842"/>
                  <a:pt x="349473" y="178834"/>
                  <a:pt x="326960" y="185900"/>
                </a:cubicBezTo>
                <a:lnTo>
                  <a:pt x="326960" y="238337"/>
                </a:lnTo>
                <a:cubicBezTo>
                  <a:pt x="326960" y="302623"/>
                  <a:pt x="274869" y="354716"/>
                  <a:pt x="210583" y="354716"/>
                </a:cubicBezTo>
                <a:cubicBezTo>
                  <a:pt x="147961" y="354716"/>
                  <a:pt x="96905" y="305255"/>
                  <a:pt x="94344" y="243325"/>
                </a:cubicBezTo>
                <a:cubicBezTo>
                  <a:pt x="41349" y="237852"/>
                  <a:pt x="-3" y="193033"/>
                  <a:pt x="-3" y="138584"/>
                </a:cubicBezTo>
                <a:lnTo>
                  <a:pt x="-3" y="48667"/>
                </a:lnTo>
                <a:cubicBezTo>
                  <a:pt x="-3" y="32527"/>
                  <a:pt x="10040" y="18048"/>
                  <a:pt x="25143" y="12369"/>
                </a:cubicBezTo>
                <a:lnTo>
                  <a:pt x="55139" y="1078"/>
                </a:lnTo>
                <a:cubicBezTo>
                  <a:pt x="63727" y="-2178"/>
                  <a:pt x="73288" y="2185"/>
                  <a:pt x="76543" y="10776"/>
                </a:cubicBezTo>
                <a:lnTo>
                  <a:pt x="76546" y="10847"/>
                </a:lnTo>
                <a:moveTo>
                  <a:pt x="310340" y="110877"/>
                </a:moveTo>
                <a:cubicBezTo>
                  <a:pt x="298098" y="110877"/>
                  <a:pt x="288171" y="120802"/>
                  <a:pt x="288171" y="133043"/>
                </a:cubicBezTo>
                <a:cubicBezTo>
                  <a:pt x="288171" y="145285"/>
                  <a:pt x="298094" y="155210"/>
                  <a:pt x="310340" y="155210"/>
                </a:cubicBezTo>
                <a:cubicBezTo>
                  <a:pt x="322582" y="155210"/>
                  <a:pt x="332509" y="145285"/>
                  <a:pt x="332509" y="133043"/>
                </a:cubicBezTo>
                <a:cubicBezTo>
                  <a:pt x="332509" y="120802"/>
                  <a:pt x="322586" y="110877"/>
                  <a:pt x="310340" y="110877"/>
                </a:cubicBezTo>
                <a:lnTo>
                  <a:pt x="310340" y="110877"/>
                </a:lnTo>
              </a:path>
            </a:pathLst>
          </a:custGeom>
          <a:solidFill>
            <a:srgbClr val="000000"/>
          </a:solidFill>
          <a:ln/>
        </p:spPr>
        <p:txBody>
          <a:bodyPr wrap="square" lIns="0" tIns="0" rIns="0" bIns="0" rtlCol="0" anchor="ctr"/>
          <a:lstStyle/>
          <a:p>
            <a:pPr marL="0" indent="0">
              <a:buNone/>
            </a:pPr>
            <a:endParaRPr lang="en-US" dirty="0"/>
          </a:p>
        </p:txBody>
      </p:sp>
      <p:sp>
        <p:nvSpPr>
          <p:cNvPr id="17" name="Text 15"/>
          <p:cNvSpPr/>
          <p:nvPr/>
        </p:nvSpPr>
        <p:spPr>
          <a:xfrm>
            <a:off x="4216616" y="3215438"/>
            <a:ext cx="2377440" cy="640080"/>
          </a:xfrm>
          <a:prstGeom prst="rect">
            <a:avLst/>
          </a:prstGeom>
          <a:noFill/>
          <a:ln/>
        </p:spPr>
        <p:txBody>
          <a:bodyPr wrap="square" lIns="0" tIns="0" rIns="0" bIns="0" rtlCol="0" anchor="t"/>
          <a:lstStyle/>
          <a:p>
            <a:pPr marL="0" indent="0" algn="l">
              <a:lnSpc>
                <a:spcPct val="90000"/>
              </a:lnSpc>
              <a:spcBef>
                <a:spcPts val="771"/>
              </a:spcBef>
              <a:buNone/>
            </a:pPr>
            <a:r>
              <a:rPr lang="en-US" sz="1002" dirty="0">
                <a:solidFill>
                  <a:srgbClr val="000000"/>
                </a:solidFill>
                <a:latin typeface="Raleway" pitchFamily="34" charset="0"/>
                <a:ea typeface="Raleway" pitchFamily="34" charset="-122"/>
                <a:cs typeface="Raleway" pitchFamily="34" charset="-120"/>
              </a:rPr>
              <a:t>Ireland's innovative startups, pioneering research, and public sector AI contributions will be highlighted at the event.</a:t>
            </a:r>
            <a:endParaRPr lang="en-US" sz="1002" dirty="0"/>
          </a:p>
        </p:txBody>
      </p:sp>
      <p:sp>
        <p:nvSpPr>
          <p:cNvPr id="18" name="Text 16"/>
          <p:cNvSpPr/>
          <p:nvPr/>
        </p:nvSpPr>
        <p:spPr>
          <a:xfrm>
            <a:off x="4229411" y="2711346"/>
            <a:ext cx="2377440" cy="457200"/>
          </a:xfrm>
          <a:prstGeom prst="rect">
            <a:avLst/>
          </a:prstGeom>
          <a:noFill/>
          <a:ln/>
        </p:spPr>
        <p:txBody>
          <a:bodyPr wrap="square" lIns="0" tIns="0" rIns="0" bIns="0" rtlCol="0" anchor="t"/>
          <a:lstStyle/>
          <a:p>
            <a:pPr marL="0" indent="0" algn="l">
              <a:lnSpc>
                <a:spcPct val="120000"/>
              </a:lnSpc>
              <a:spcBef>
                <a:spcPts val="893"/>
              </a:spcBef>
              <a:buNone/>
            </a:pPr>
            <a:r>
              <a:rPr lang="en-US" sz="1250" b="1" dirty="0">
                <a:solidFill>
                  <a:srgbClr val="000000"/>
                </a:solidFill>
                <a:latin typeface="Raleway" pitchFamily="34" charset="0"/>
                <a:ea typeface="Raleway" pitchFamily="34" charset="-122"/>
                <a:cs typeface="Raleway" pitchFamily="34" charset="-120"/>
              </a:rPr>
              <a:t>Spotlight on Innovative AI Achievements</a:t>
            </a:r>
            <a:endParaRPr lang="en-US" sz="1250" dirty="0"/>
          </a:p>
        </p:txBody>
      </p:sp>
      <p:sp>
        <p:nvSpPr>
          <p:cNvPr id="19" name="Text 17"/>
          <p:cNvSpPr/>
          <p:nvPr/>
        </p:nvSpPr>
        <p:spPr>
          <a:xfrm>
            <a:off x="4293381" y="2172312"/>
            <a:ext cx="365760" cy="292608"/>
          </a:xfrm>
          <a:custGeom>
            <a:avLst/>
            <a:gdLst/>
            <a:ahLst/>
            <a:cxnLst/>
            <a:rect l="l" t="t" r="r" b="b"/>
            <a:pathLst>
              <a:path w="365760" h="292608">
                <a:moveTo>
                  <a:pt x="182880" y="0"/>
                </a:moveTo>
                <a:cubicBezTo>
                  <a:pt x="190480" y="0"/>
                  <a:pt x="196596" y="6116"/>
                  <a:pt x="196596" y="13717"/>
                </a:cubicBezTo>
                <a:lnTo>
                  <a:pt x="196596" y="54867"/>
                </a:lnTo>
                <a:lnTo>
                  <a:pt x="256032" y="54867"/>
                </a:lnTo>
                <a:cubicBezTo>
                  <a:pt x="286321" y="54867"/>
                  <a:pt x="310896" y="79440"/>
                  <a:pt x="310896" y="109731"/>
                </a:cubicBezTo>
                <a:lnTo>
                  <a:pt x="310896" y="237747"/>
                </a:lnTo>
                <a:cubicBezTo>
                  <a:pt x="310896" y="268038"/>
                  <a:pt x="286321" y="292611"/>
                  <a:pt x="256032" y="292611"/>
                </a:cubicBezTo>
                <a:lnTo>
                  <a:pt x="109728" y="292611"/>
                </a:lnTo>
                <a:cubicBezTo>
                  <a:pt x="79439" y="292611"/>
                  <a:pt x="54864" y="268038"/>
                  <a:pt x="54864" y="237747"/>
                </a:cubicBezTo>
                <a:lnTo>
                  <a:pt x="54864" y="109731"/>
                </a:lnTo>
                <a:cubicBezTo>
                  <a:pt x="54864" y="79440"/>
                  <a:pt x="79439" y="54867"/>
                  <a:pt x="109728" y="54867"/>
                </a:cubicBezTo>
                <a:lnTo>
                  <a:pt x="169164" y="54867"/>
                </a:lnTo>
                <a:lnTo>
                  <a:pt x="169164" y="13720"/>
                </a:lnTo>
                <a:cubicBezTo>
                  <a:pt x="169164" y="6118"/>
                  <a:pt x="175280" y="6"/>
                  <a:pt x="182880" y="6"/>
                </a:cubicBezTo>
                <a:lnTo>
                  <a:pt x="182880" y="0"/>
                </a:lnTo>
                <a:moveTo>
                  <a:pt x="109728" y="82296"/>
                </a:moveTo>
                <a:cubicBezTo>
                  <a:pt x="94582" y="82296"/>
                  <a:pt x="82296" y="94583"/>
                  <a:pt x="82296" y="109728"/>
                </a:cubicBezTo>
                <a:lnTo>
                  <a:pt x="82296" y="237744"/>
                </a:lnTo>
                <a:cubicBezTo>
                  <a:pt x="82296" y="252889"/>
                  <a:pt x="94582" y="265176"/>
                  <a:pt x="109728" y="265176"/>
                </a:cubicBezTo>
                <a:lnTo>
                  <a:pt x="256032" y="265176"/>
                </a:lnTo>
                <a:cubicBezTo>
                  <a:pt x="271178" y="265176"/>
                  <a:pt x="283464" y="252889"/>
                  <a:pt x="283464" y="237744"/>
                </a:cubicBezTo>
                <a:lnTo>
                  <a:pt x="283464" y="109728"/>
                </a:lnTo>
                <a:cubicBezTo>
                  <a:pt x="283464" y="94583"/>
                  <a:pt x="271178" y="82296"/>
                  <a:pt x="256032" y="82296"/>
                </a:cubicBezTo>
                <a:lnTo>
                  <a:pt x="182880" y="82296"/>
                </a:lnTo>
                <a:lnTo>
                  <a:pt x="109728" y="82296"/>
                </a:lnTo>
                <a:moveTo>
                  <a:pt x="27432" y="128016"/>
                </a:moveTo>
                <a:lnTo>
                  <a:pt x="36576" y="128016"/>
                </a:lnTo>
                <a:lnTo>
                  <a:pt x="36576" y="237744"/>
                </a:lnTo>
                <a:lnTo>
                  <a:pt x="27432" y="237744"/>
                </a:lnTo>
                <a:cubicBezTo>
                  <a:pt x="12286" y="237744"/>
                  <a:pt x="0" y="225457"/>
                  <a:pt x="0" y="210312"/>
                </a:cubicBezTo>
                <a:lnTo>
                  <a:pt x="0" y="155448"/>
                </a:lnTo>
                <a:cubicBezTo>
                  <a:pt x="0" y="140303"/>
                  <a:pt x="12286" y="128016"/>
                  <a:pt x="27432" y="128016"/>
                </a:cubicBezTo>
                <a:lnTo>
                  <a:pt x="27432" y="128016"/>
                </a:lnTo>
                <a:moveTo>
                  <a:pt x="338328" y="128016"/>
                </a:moveTo>
                <a:cubicBezTo>
                  <a:pt x="353474" y="128016"/>
                  <a:pt x="365760" y="140303"/>
                  <a:pt x="365760" y="155448"/>
                </a:cubicBezTo>
                <a:lnTo>
                  <a:pt x="365760" y="210312"/>
                </a:lnTo>
                <a:cubicBezTo>
                  <a:pt x="365760" y="225457"/>
                  <a:pt x="353474" y="237744"/>
                  <a:pt x="338328" y="237744"/>
                </a:cubicBezTo>
                <a:lnTo>
                  <a:pt x="329184" y="237744"/>
                </a:lnTo>
                <a:lnTo>
                  <a:pt x="329184" y="128016"/>
                </a:lnTo>
                <a:lnTo>
                  <a:pt x="338328" y="128016"/>
                </a:lnTo>
                <a:moveTo>
                  <a:pt x="118872" y="219456"/>
                </a:moveTo>
                <a:lnTo>
                  <a:pt x="137160" y="219456"/>
                </a:lnTo>
                <a:cubicBezTo>
                  <a:pt x="142189" y="219456"/>
                  <a:pt x="146304" y="223570"/>
                  <a:pt x="146304" y="228600"/>
                </a:cubicBezTo>
                <a:cubicBezTo>
                  <a:pt x="146304" y="233630"/>
                  <a:pt x="142189" y="237744"/>
                  <a:pt x="137160" y="237744"/>
                </a:cubicBezTo>
                <a:lnTo>
                  <a:pt x="118872" y="237744"/>
                </a:lnTo>
                <a:cubicBezTo>
                  <a:pt x="113843" y="237744"/>
                  <a:pt x="109728" y="233630"/>
                  <a:pt x="109728" y="228600"/>
                </a:cubicBezTo>
                <a:cubicBezTo>
                  <a:pt x="109728" y="223570"/>
                  <a:pt x="113843" y="219456"/>
                  <a:pt x="118872" y="219456"/>
                </a:cubicBezTo>
                <a:moveTo>
                  <a:pt x="173736" y="219456"/>
                </a:moveTo>
                <a:lnTo>
                  <a:pt x="192024" y="219456"/>
                </a:lnTo>
                <a:cubicBezTo>
                  <a:pt x="197053" y="219456"/>
                  <a:pt x="201168" y="223570"/>
                  <a:pt x="201168" y="228600"/>
                </a:cubicBezTo>
                <a:cubicBezTo>
                  <a:pt x="201168" y="233630"/>
                  <a:pt x="197053" y="237744"/>
                  <a:pt x="192024" y="237744"/>
                </a:cubicBezTo>
                <a:lnTo>
                  <a:pt x="173736" y="237744"/>
                </a:lnTo>
                <a:cubicBezTo>
                  <a:pt x="168707" y="237744"/>
                  <a:pt x="164592" y="233630"/>
                  <a:pt x="164592" y="228600"/>
                </a:cubicBezTo>
                <a:cubicBezTo>
                  <a:pt x="164592" y="223570"/>
                  <a:pt x="168707" y="219456"/>
                  <a:pt x="173736" y="219456"/>
                </a:cubicBezTo>
                <a:lnTo>
                  <a:pt x="173736" y="219456"/>
                </a:lnTo>
                <a:moveTo>
                  <a:pt x="228600" y="219456"/>
                </a:moveTo>
                <a:lnTo>
                  <a:pt x="246888" y="219456"/>
                </a:lnTo>
                <a:cubicBezTo>
                  <a:pt x="251917" y="219456"/>
                  <a:pt x="256032" y="223570"/>
                  <a:pt x="256032" y="228600"/>
                </a:cubicBezTo>
                <a:cubicBezTo>
                  <a:pt x="256032" y="233630"/>
                  <a:pt x="251917" y="237744"/>
                  <a:pt x="246888" y="237744"/>
                </a:cubicBezTo>
                <a:lnTo>
                  <a:pt x="228600" y="237744"/>
                </a:lnTo>
                <a:cubicBezTo>
                  <a:pt x="223571" y="237744"/>
                  <a:pt x="219456" y="233630"/>
                  <a:pt x="219456" y="228600"/>
                </a:cubicBezTo>
                <a:cubicBezTo>
                  <a:pt x="219456" y="223570"/>
                  <a:pt x="223571" y="219456"/>
                  <a:pt x="228600" y="219456"/>
                </a:cubicBezTo>
                <a:moveTo>
                  <a:pt x="114300" y="146304"/>
                </a:moveTo>
                <a:cubicBezTo>
                  <a:pt x="114300" y="133678"/>
                  <a:pt x="124534" y="123445"/>
                  <a:pt x="137160" y="123445"/>
                </a:cubicBezTo>
                <a:cubicBezTo>
                  <a:pt x="149786" y="123445"/>
                  <a:pt x="160020" y="133681"/>
                  <a:pt x="160020" y="146307"/>
                </a:cubicBezTo>
                <a:cubicBezTo>
                  <a:pt x="160020" y="158933"/>
                  <a:pt x="149786" y="169168"/>
                  <a:pt x="137160" y="169168"/>
                </a:cubicBezTo>
                <a:cubicBezTo>
                  <a:pt x="124534" y="169168"/>
                  <a:pt x="114300" y="158933"/>
                  <a:pt x="114300" y="146310"/>
                </a:cubicBezTo>
                <a:lnTo>
                  <a:pt x="114300" y="146304"/>
                </a:lnTo>
                <a:moveTo>
                  <a:pt x="228600" y="123445"/>
                </a:moveTo>
                <a:cubicBezTo>
                  <a:pt x="241226" y="123445"/>
                  <a:pt x="251460" y="133681"/>
                  <a:pt x="251460" y="146307"/>
                </a:cubicBezTo>
                <a:cubicBezTo>
                  <a:pt x="251460" y="158933"/>
                  <a:pt x="241226" y="169168"/>
                  <a:pt x="228600" y="169168"/>
                </a:cubicBezTo>
                <a:cubicBezTo>
                  <a:pt x="215974" y="169168"/>
                  <a:pt x="205740" y="158933"/>
                  <a:pt x="205740" y="146310"/>
                </a:cubicBezTo>
                <a:cubicBezTo>
                  <a:pt x="205740" y="133684"/>
                  <a:pt x="215974" y="123451"/>
                  <a:pt x="228600" y="123451"/>
                </a:cubicBezTo>
                <a:lnTo>
                  <a:pt x="228600" y="123445"/>
                </a:lnTo>
              </a:path>
            </a:pathLst>
          </a:custGeom>
          <a:solidFill>
            <a:srgbClr val="000000"/>
          </a:solidFill>
          <a:ln/>
        </p:spPr>
        <p:txBody>
          <a:bodyPr wrap="square" lIns="0" tIns="0" rIns="0" bIns="0" rtlCol="0" anchor="ctr"/>
          <a:lstStyle/>
          <a:p>
            <a:pPr marL="0" indent="0">
              <a:buNone/>
            </a:pPr>
            <a:endParaRPr lang="en-US" dirty="0"/>
          </a:p>
        </p:txBody>
      </p:sp>
      <p:sp>
        <p:nvSpPr>
          <p:cNvPr id="20" name="Text 18"/>
          <p:cNvSpPr/>
          <p:nvPr/>
        </p:nvSpPr>
        <p:spPr>
          <a:xfrm>
            <a:off x="1075603" y="2724296"/>
            <a:ext cx="2377440" cy="457200"/>
          </a:xfrm>
          <a:prstGeom prst="rect">
            <a:avLst/>
          </a:prstGeom>
          <a:noFill/>
          <a:ln/>
        </p:spPr>
        <p:txBody>
          <a:bodyPr wrap="square" lIns="0" tIns="0" rIns="0" bIns="0" rtlCol="0" anchor="t"/>
          <a:lstStyle/>
          <a:p>
            <a:pPr marL="0" indent="0" algn="l">
              <a:lnSpc>
                <a:spcPct val="120000"/>
              </a:lnSpc>
              <a:spcBef>
                <a:spcPts val="893"/>
              </a:spcBef>
              <a:buNone/>
            </a:pPr>
            <a:r>
              <a:rPr lang="en-US" sz="1250" b="1" dirty="0">
                <a:solidFill>
                  <a:srgbClr val="000000"/>
                </a:solidFill>
                <a:latin typeface="Raleway" pitchFamily="34" charset="0"/>
                <a:ea typeface="Raleway" pitchFamily="34" charset="-122"/>
                <a:cs typeface="Raleway" pitchFamily="34" charset="-120"/>
              </a:rPr>
              <a:t>Highlighting Ireland as a Leader in AI Ethics</a:t>
            </a:r>
            <a:endParaRPr lang="en-US" sz="1250" dirty="0"/>
          </a:p>
        </p:txBody>
      </p:sp>
      <p:sp>
        <p:nvSpPr>
          <p:cNvPr id="21" name="Text 19"/>
          <p:cNvSpPr/>
          <p:nvPr/>
        </p:nvSpPr>
        <p:spPr>
          <a:xfrm>
            <a:off x="1075603" y="3263077"/>
            <a:ext cx="2377440" cy="640080"/>
          </a:xfrm>
          <a:prstGeom prst="rect">
            <a:avLst/>
          </a:prstGeom>
          <a:noFill/>
          <a:ln/>
        </p:spPr>
        <p:txBody>
          <a:bodyPr wrap="square" lIns="0" tIns="0" rIns="0" bIns="0" rtlCol="0" anchor="t"/>
          <a:lstStyle/>
          <a:p>
            <a:pPr marL="0" indent="0" algn="l">
              <a:lnSpc>
                <a:spcPct val="90000"/>
              </a:lnSpc>
              <a:spcBef>
                <a:spcPts val="771"/>
              </a:spcBef>
              <a:buNone/>
            </a:pPr>
            <a:r>
              <a:rPr lang="en-US" sz="1002" dirty="0">
                <a:solidFill>
                  <a:srgbClr val="000000"/>
                </a:solidFill>
                <a:latin typeface="Raleway" pitchFamily="34" charset="0"/>
                <a:ea typeface="Raleway" pitchFamily="34" charset="-122"/>
                <a:cs typeface="Raleway" pitchFamily="34" charset="-120"/>
              </a:rPr>
              <a:t>The AI Summit will showcase Ireland's position as a global leader in trusted and ethical AI development.</a:t>
            </a:r>
            <a:endParaRPr lang="en-US" sz="1002" dirty="0"/>
          </a:p>
        </p:txBody>
      </p:sp>
      <p:sp>
        <p:nvSpPr>
          <p:cNvPr id="22" name="Text 20"/>
          <p:cNvSpPr/>
          <p:nvPr/>
        </p:nvSpPr>
        <p:spPr>
          <a:xfrm>
            <a:off x="1124053" y="2155723"/>
            <a:ext cx="320040" cy="365760"/>
          </a:xfrm>
          <a:custGeom>
            <a:avLst/>
            <a:gdLst/>
            <a:ahLst/>
            <a:cxnLst/>
            <a:rect l="l" t="t" r="r" b="b"/>
            <a:pathLst>
              <a:path w="320040" h="365760">
                <a:moveTo>
                  <a:pt x="34289" y="17147"/>
                </a:moveTo>
                <a:cubicBezTo>
                  <a:pt x="34289" y="7644"/>
                  <a:pt x="26646" y="4"/>
                  <a:pt x="17145" y="4"/>
                </a:cubicBezTo>
                <a:cubicBezTo>
                  <a:pt x="7643" y="4"/>
                  <a:pt x="0" y="7648"/>
                  <a:pt x="0" y="17150"/>
                </a:cubicBezTo>
                <a:lnTo>
                  <a:pt x="0" y="45727"/>
                </a:lnTo>
                <a:lnTo>
                  <a:pt x="0" y="250396"/>
                </a:lnTo>
                <a:lnTo>
                  <a:pt x="0" y="285757"/>
                </a:lnTo>
                <a:lnTo>
                  <a:pt x="0" y="348624"/>
                </a:lnTo>
                <a:cubicBezTo>
                  <a:pt x="0" y="358126"/>
                  <a:pt x="7643" y="365771"/>
                  <a:pt x="17145" y="365771"/>
                </a:cubicBezTo>
                <a:cubicBezTo>
                  <a:pt x="26646" y="365771"/>
                  <a:pt x="34289" y="358126"/>
                  <a:pt x="34289" y="348628"/>
                </a:cubicBezTo>
                <a:lnTo>
                  <a:pt x="34289" y="277191"/>
                </a:lnTo>
                <a:lnTo>
                  <a:pt x="91653" y="262831"/>
                </a:lnTo>
                <a:cubicBezTo>
                  <a:pt x="121013" y="255472"/>
                  <a:pt x="152089" y="258903"/>
                  <a:pt x="179165" y="272403"/>
                </a:cubicBezTo>
                <a:cubicBezTo>
                  <a:pt x="210740" y="288190"/>
                  <a:pt x="247388" y="290121"/>
                  <a:pt x="280390" y="277689"/>
                </a:cubicBezTo>
                <a:lnTo>
                  <a:pt x="305180" y="268402"/>
                </a:lnTo>
                <a:cubicBezTo>
                  <a:pt x="314110" y="265044"/>
                  <a:pt x="320040" y="256544"/>
                  <a:pt x="320040" y="246972"/>
                </a:cubicBezTo>
                <a:lnTo>
                  <a:pt x="320040" y="47161"/>
                </a:lnTo>
                <a:cubicBezTo>
                  <a:pt x="320040" y="30731"/>
                  <a:pt x="302751" y="20014"/>
                  <a:pt x="288036" y="27373"/>
                </a:cubicBezTo>
                <a:lnTo>
                  <a:pt x="281177" y="30801"/>
                </a:lnTo>
                <a:cubicBezTo>
                  <a:pt x="248101" y="47373"/>
                  <a:pt x="209168" y="47373"/>
                  <a:pt x="176092" y="30801"/>
                </a:cubicBezTo>
                <a:cubicBezTo>
                  <a:pt x="151017" y="18226"/>
                  <a:pt x="122230" y="15084"/>
                  <a:pt x="95010" y="21872"/>
                </a:cubicBezTo>
                <a:lnTo>
                  <a:pt x="34289" y="37161"/>
                </a:lnTo>
                <a:lnTo>
                  <a:pt x="34289" y="17147"/>
                </a:lnTo>
                <a:moveTo>
                  <a:pt x="34289" y="72508"/>
                </a:moveTo>
                <a:lnTo>
                  <a:pt x="103296" y="55219"/>
                </a:lnTo>
                <a:cubicBezTo>
                  <a:pt x="122585" y="50431"/>
                  <a:pt x="142943" y="52648"/>
                  <a:pt x="160730" y="61506"/>
                </a:cubicBezTo>
                <a:cubicBezTo>
                  <a:pt x="199948" y="81082"/>
                  <a:pt x="245528" y="82724"/>
                  <a:pt x="285748" y="66364"/>
                </a:cubicBezTo>
                <a:lnTo>
                  <a:pt x="285748" y="239101"/>
                </a:lnTo>
                <a:lnTo>
                  <a:pt x="268318" y="245601"/>
                </a:lnTo>
                <a:cubicBezTo>
                  <a:pt x="244245" y="254602"/>
                  <a:pt x="217454" y="253245"/>
                  <a:pt x="194453" y="241742"/>
                </a:cubicBezTo>
                <a:cubicBezTo>
                  <a:pt x="160020" y="224525"/>
                  <a:pt x="120658" y="220239"/>
                  <a:pt x="83297" y="229525"/>
                </a:cubicBezTo>
                <a:lnTo>
                  <a:pt x="34289" y="241811"/>
                </a:lnTo>
                <a:lnTo>
                  <a:pt x="34289" y="72508"/>
                </a:lnTo>
              </a:path>
            </a:pathLst>
          </a:custGeom>
          <a:solidFill>
            <a:srgbClr val="000000"/>
          </a:solidFill>
          <a:ln/>
        </p:spPr>
        <p:txBody>
          <a:bodyPr wrap="square" lIns="0" tIns="0" rIns="0" bIns="0" rtlCol="0" anchor="ctr"/>
          <a:lstStyle/>
          <a:p>
            <a:pPr marL="0" indent="0">
              <a:buNone/>
            </a:pPr>
            <a:endParaRPr lang="en-US" dirty="0"/>
          </a:p>
        </p:txBody>
      </p:sp>
      <p:sp>
        <p:nvSpPr>
          <p:cNvPr id="23" name="Text 21"/>
          <p:cNvSpPr/>
          <p:nvPr/>
        </p:nvSpPr>
        <p:spPr>
          <a:xfrm>
            <a:off x="1371929" y="6425511"/>
            <a:ext cx="5760720" cy="182880"/>
          </a:xfrm>
          <a:prstGeom prst="rect">
            <a:avLst/>
          </a:prstGeom>
          <a:noFill/>
          <a:ln/>
        </p:spPr>
        <p:txBody>
          <a:bodyPr wrap="square" lIns="0" tIns="0" rIns="0" bIns="0" rtlCol="0" anchor="ctr"/>
          <a:lstStyle/>
          <a:p>
            <a:pPr marL="0" indent="0" algn="l">
              <a:lnSpc>
                <a:spcPct val="90000"/>
              </a:lnSpc>
              <a:spcBef>
                <a:spcPts val="1000"/>
              </a:spcBef>
              <a:buNone/>
            </a:pPr>
            <a:r>
              <a:rPr lang="en-US" sz="1000" b="1" dirty="0">
                <a:solidFill>
                  <a:srgbClr val="000000"/>
                </a:solidFill>
                <a:latin typeface="Raleway" pitchFamily="34" charset="0"/>
                <a:ea typeface="Raleway" pitchFamily="34" charset="-122"/>
                <a:cs typeface="Raleway" pitchFamily="34" charset="-120"/>
              </a:rPr>
              <a:t>Ireland's National AI Office: Leading Responsible AI Innovation and Regulation</a:t>
            </a:r>
            <a:endParaRPr lang="en-US" sz="1000" dirty="0"/>
          </a:p>
        </p:txBody>
      </p:sp>
      <p:sp>
        <p:nvSpPr>
          <p:cNvPr id="24" name="Text 22"/>
          <p:cNvSpPr/>
          <p:nvPr/>
        </p:nvSpPr>
        <p:spPr>
          <a:xfrm>
            <a:off x="11369040" y="6425511"/>
            <a:ext cx="182880" cy="182880"/>
          </a:xfrm>
          <a:prstGeom prst="rect">
            <a:avLst/>
          </a:prstGeom>
          <a:noFill/>
          <a:ln/>
        </p:spPr>
        <p:txBody>
          <a:bodyPr wrap="square" lIns="0" tIns="0" rIns="0" bIns="0" rtlCol="0" anchor="ctr"/>
          <a:lstStyle/>
          <a:p>
            <a:pPr marL="0" indent="0" algn="r">
              <a:lnSpc>
                <a:spcPct val="90000"/>
              </a:lnSpc>
              <a:spcBef>
                <a:spcPts val="1000"/>
              </a:spcBef>
              <a:buNone/>
            </a:pPr>
            <a:r>
              <a:rPr lang="en-US" sz="1000" b="1" dirty="0">
                <a:solidFill>
                  <a:srgbClr val="404040"/>
                </a:solidFill>
                <a:latin typeface="Raleway" pitchFamily="34" charset="0"/>
                <a:ea typeface="Raleway" pitchFamily="34" charset="-122"/>
                <a:cs typeface="Raleway" pitchFamily="34" charset="-120"/>
              </a:rPr>
              <a:t>8</a:t>
            </a:r>
            <a:endParaRPr lang="en-US" sz="1000" dirty="0"/>
          </a:p>
        </p:txBody>
      </p:sp>
      <p:sp>
        <p:nvSpPr>
          <p:cNvPr id="25" name="Text 23"/>
          <p:cNvSpPr/>
          <p:nvPr/>
        </p:nvSpPr>
        <p:spPr>
          <a:xfrm>
            <a:off x="3660148" y="6379791"/>
            <a:ext cx="274320" cy="274320"/>
          </a:xfrm>
          <a:prstGeom prst="rect">
            <a:avLst/>
          </a:prstGeom>
          <a:noFill/>
          <a:ln/>
        </p:spPr>
        <p:txBody>
          <a:bodyPr wrap="square" lIns="0" tIns="0" rIns="0" bIns="0" rtlCol="0" anchor="ctr"/>
          <a:lstStyle/>
          <a:p>
            <a:pPr marL="0" indent="0">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2309</Words>
  <Application>Microsoft Office PowerPoint</Application>
  <PresentationFormat>Widescreen</PresentationFormat>
  <Paragraphs>120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Franklin Gothic Heavy</vt:lpstr>
      <vt:lpstr>Lexend Black</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SlideSpeak</dc:creator>
  <cp:lastModifiedBy>Naoise Ó Cearúil</cp:lastModifiedBy>
  <cp:revision>2</cp:revision>
  <dcterms:created xsi:type="dcterms:W3CDTF">2025-11-27T13:10:28Z</dcterms:created>
  <dcterms:modified xsi:type="dcterms:W3CDTF">2025-11-27T13:52:37Z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276e348-bda2-42ff-85d7-569ad34f2b3a_Enabled">
    <vt:lpwstr>true</vt:lpwstr>
  </property>
  <property fmtid="{D5CDD505-2E9C-101B-9397-08002B2CF9AE}" pid="3" name="MSIP_Label_a276e348-bda2-42ff-85d7-569ad34f2b3a_SetDate">
    <vt:lpwstr>2025-11-27T13:52:37Z</vt:lpwstr>
  </property>
  <property fmtid="{D5CDD505-2E9C-101B-9397-08002B2CF9AE}" pid="4" name="MSIP_Label_a276e348-bda2-42ff-85d7-569ad34f2b3a_Method">
    <vt:lpwstr>Standard</vt:lpwstr>
  </property>
  <property fmtid="{D5CDD505-2E9C-101B-9397-08002B2CF9AE}" pid="5" name="MSIP_Label_a276e348-bda2-42ff-85d7-569ad34f2b3a_Name">
    <vt:lpwstr>Confidential Data</vt:lpwstr>
  </property>
  <property fmtid="{D5CDD505-2E9C-101B-9397-08002B2CF9AE}" pid="6" name="MSIP_Label_a276e348-bda2-42ff-85d7-569ad34f2b3a_SiteId">
    <vt:lpwstr>ce71ecf0-0b97-47b2-966c-b4ecc8db23f2</vt:lpwstr>
  </property>
  <property fmtid="{D5CDD505-2E9C-101B-9397-08002B2CF9AE}" pid="7" name="MSIP_Label_a276e348-bda2-42ff-85d7-569ad34f2b3a_ActionId">
    <vt:lpwstr>30818631-81ba-4979-b4b7-33047528a259</vt:lpwstr>
  </property>
  <property fmtid="{D5CDD505-2E9C-101B-9397-08002B2CF9AE}" pid="8" name="MSIP_Label_a276e348-bda2-42ff-85d7-569ad34f2b3a_ContentBits">
    <vt:lpwstr>0</vt:lpwstr>
  </property>
</Properties>
</file>